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1072" r:id="rId3"/>
    <p:sldId id="1073" r:id="rId4"/>
    <p:sldId id="1074" r:id="rId5"/>
    <p:sldId id="1075" r:id="rId6"/>
    <p:sldId id="1076" r:id="rId7"/>
    <p:sldId id="1081" r:id="rId8"/>
    <p:sldId id="1077" r:id="rId9"/>
    <p:sldId id="1078" r:id="rId10"/>
    <p:sldId id="1079" r:id="rId11"/>
    <p:sldId id="1080" r:id="rId12"/>
    <p:sldId id="1082" r:id="rId13"/>
    <p:sldId id="1083" r:id="rId14"/>
  </p:sldIdLst>
  <p:sldSz cx="12192000" cy="6858000"/>
  <p:notesSz cx="6858000" cy="9144000"/>
  <p:embeddedFontLst>
    <p:embeddedFont>
      <p:font typeface="Cambria Math" panose="02040503050406030204" pitchFamily="18" charset="0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현대하모니 B" panose="02020603020101020101" pitchFamily="18" charset="-127"/>
      <p:regular r:id="rId19"/>
    </p:embeddedFont>
    <p:embeddedFont>
      <p:font typeface="현대하모니 L" panose="02020603020101020101" pitchFamily="18" charset="-127"/>
      <p:regular r:id="rId20"/>
    </p:embeddedFont>
    <p:embeddedFont>
      <p:font typeface="현대하모니 M" panose="02020603020101020101" pitchFamily="18" charset="-127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18855E2-CC53-0848-E46F-924B89AB996A}" name="송태웅" initials="송" userId="S::21700384@handong.edu::299db977-31b8-4373-94f4-ec0ae4568f0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5B9A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6353" autoAdjust="0"/>
  </p:normalViewPr>
  <p:slideViewPr>
    <p:cSldViewPr snapToGrid="0">
      <p:cViewPr varScale="1">
        <p:scale>
          <a:sx n="114" d="100"/>
          <a:sy n="114" d="100"/>
        </p:scale>
        <p:origin x="3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현대하모니 L" panose="02020603020101020101" pitchFamily="18" charset="-127"/>
                <a:ea typeface="현대하모니 L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현대하모니 L" panose="02020603020101020101" pitchFamily="18" charset="-127"/>
                <a:ea typeface="현대하모니 L" panose="02020603020101020101" pitchFamily="18" charset="-127"/>
              </a:defRPr>
            </a:lvl1pPr>
          </a:lstStyle>
          <a:p>
            <a:fld id="{0AC0930F-ABFB-4F49-9F82-3264384E9F4C}" type="datetimeFigureOut">
              <a:rPr lang="ko-KR" altLang="en-US" smtClean="0"/>
              <a:pPr/>
              <a:t>2023-06-13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현대하모니 L" panose="02020603020101020101" pitchFamily="18" charset="-127"/>
                <a:ea typeface="현대하모니 L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현대하모니 L" panose="02020603020101020101" pitchFamily="18" charset="-127"/>
                <a:ea typeface="현대하모니 L" panose="02020603020101020101" pitchFamily="18" charset="-127"/>
              </a:defRPr>
            </a:lvl1pPr>
          </a:lstStyle>
          <a:p>
            <a:fld id="{90D66C03-65B8-4F2D-830C-FA85B2018F1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412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현대하모니 L" panose="02020603020101020101" pitchFamily="18" charset="-127"/>
        <a:ea typeface="현대하모니 L" panose="02020603020101020101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현대하모니 L" panose="02020603020101020101" pitchFamily="18" charset="-127"/>
        <a:ea typeface="현대하모니 L" panose="0202060302010102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현대하모니 L" panose="02020603020101020101" pitchFamily="18" charset="-127"/>
        <a:ea typeface="현대하모니 L" panose="0202060302010102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현대하모니 L" panose="02020603020101020101" pitchFamily="18" charset="-127"/>
        <a:ea typeface="현대하모니 L" panose="0202060302010102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현대하모니 L" panose="02020603020101020101" pitchFamily="18" charset="-127"/>
        <a:ea typeface="현대하모니 L" panose="0202060302010102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2075" y="746125"/>
            <a:ext cx="6623050" cy="37258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lnSpc>
                <a:spcPct val="150000"/>
              </a:lnSpc>
              <a:buFontTx/>
              <a:buNone/>
            </a:pPr>
            <a:endParaRPr kumimoji="1" lang="en-US" altLang="ko-KR" sz="1200" b="1" dirty="0">
              <a:solidFill>
                <a:srgbClr val="000000"/>
              </a:solidFill>
              <a:latin typeface="현대하모니 B" panose="02020603020101020101" pitchFamily="18" charset="-127"/>
              <a:ea typeface="현대하모니 B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C884D1-072C-4EDD-BA0E-7969FF708DF3}" type="slidenum">
              <a:rPr lang="ko-KR" altLang="en-US" smtClean="0">
                <a:solidFill>
                  <a:prstClr val="black"/>
                </a:solidFill>
              </a:rPr>
              <a:pPr/>
              <a:t>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286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FFCC6-624D-4475-93F6-6C79F08C5C1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630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D66C03-65B8-4F2D-830C-FA85B2018F1D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4301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D66C03-65B8-4F2D-830C-FA85B2018F1D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6962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D66C03-65B8-4F2D-830C-FA85B2018F1D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8930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D66C03-65B8-4F2D-830C-FA85B2018F1D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6669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9D7533-666F-E591-6CCD-8BE5F9EAB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325639-B0F2-01C9-E25D-A1B5B54F2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E8B9DC-436F-BCAD-8A0E-26B38F0B3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D723-832E-488C-90C7-DC8DEC9A9387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6A1B67-718C-541D-6465-F32F1DF0E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1A203D-4AAF-B361-43DA-301990316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87D3-25B1-4FF7-B247-0EE4CCD0B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2899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2FCB1A-906F-BCE8-35C6-9446769ED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AC0805-3EF1-40A5-3F9A-00DCE0F4D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1DACB8-91EF-0773-8C33-04D582CE1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D723-832E-488C-90C7-DC8DEC9A9387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9A1498-126C-0240-6FFA-6FE49EF88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03EF21-01B9-874B-C628-845C8EC0D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87D3-25B1-4FF7-B247-0EE4CCD0B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766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1780397-0DA9-DB87-241D-989BA3478B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B75C404-ED53-CEC3-C9A8-A5E1E4A3E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6E6634-F022-E5DB-7B0B-5DAE81842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D723-832E-488C-90C7-DC8DEC9A9387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415A68-E705-A193-DE6F-300899F1F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3553E5-228F-D6DB-D734-3E6FA3DBB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87D3-25B1-4FF7-B247-0EE4CCD0B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813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52"/>
          <p:cNvSpPr>
            <a:spLocks noChangeShapeType="1"/>
          </p:cNvSpPr>
          <p:nvPr userDrawn="1"/>
        </p:nvSpPr>
        <p:spPr bwMode="auto">
          <a:xfrm>
            <a:off x="1545740" y="2571750"/>
            <a:ext cx="9082932" cy="0"/>
          </a:xfrm>
          <a:prstGeom prst="line">
            <a:avLst/>
          </a:prstGeom>
          <a:noFill/>
          <a:ln w="76200" cmpd="thinThick">
            <a:solidFill>
              <a:srgbClr val="33339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 sz="18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  <p:sp>
        <p:nvSpPr>
          <p:cNvPr id="3" name="Line 53"/>
          <p:cNvSpPr>
            <a:spLocks noChangeShapeType="1"/>
          </p:cNvSpPr>
          <p:nvPr userDrawn="1"/>
        </p:nvSpPr>
        <p:spPr bwMode="auto">
          <a:xfrm>
            <a:off x="1545740" y="1205317"/>
            <a:ext cx="9082932" cy="0"/>
          </a:xfrm>
          <a:prstGeom prst="line">
            <a:avLst/>
          </a:prstGeom>
          <a:noFill/>
          <a:ln w="101600" cmpd="thickThin">
            <a:solidFill>
              <a:srgbClr val="333399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 sz="18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847B781-9339-495F-BEA2-83C6617D75C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9058" y="6059360"/>
            <a:ext cx="982942" cy="798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39641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Line 10"/>
          <p:cNvSpPr>
            <a:spLocks noChangeShapeType="1"/>
          </p:cNvSpPr>
          <p:nvPr userDrawn="1">
            <p:custDataLst>
              <p:tags r:id="rId1"/>
            </p:custDataLst>
          </p:nvPr>
        </p:nvSpPr>
        <p:spPr bwMode="auto">
          <a:xfrm>
            <a:off x="222859" y="764704"/>
            <a:ext cx="11799279" cy="0"/>
          </a:xfrm>
          <a:prstGeom prst="line">
            <a:avLst/>
          </a:prstGeom>
          <a:noFill/>
          <a:ln w="28575">
            <a:solidFill>
              <a:srgbClr val="015B9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ko-KR" altLang="en-US" sz="1801" dirty="0">
              <a:solidFill>
                <a:prstClr val="black"/>
              </a:solidFill>
              <a:ea typeface="현대하모니 L" panose="02020603020101020101" pitchFamily="18" charset="-127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98521887-48D0-408B-81DB-311910E86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60" y="246981"/>
            <a:ext cx="9022913" cy="490066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1800">
                <a:latin typeface="현대하모니 M" pitchFamily="18" charset="-127"/>
                <a:ea typeface="현대하모니 M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026" name="Picture 2" descr="한동대학교 복지회 2021년 기업정보 | 회사소개, 근무환경, 복리후생 등 기업정보 제공 - 사람인">
            <a:extLst>
              <a:ext uri="{FF2B5EF4-FFF2-40B4-BE49-F238E27FC236}">
                <a16:creationId xmlns:a16="http://schemas.microsoft.com/office/drawing/2014/main" id="{710018F4-B655-43C8-83DA-56253008A59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8092" y="6493662"/>
            <a:ext cx="1273908" cy="36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0521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3F3657-7A9B-3F50-25AA-A2F8E9ED1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C7A80F-3CD7-ADEF-F139-4AA445D6A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C66F2A-0E00-414F-D8C6-5684FBD81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D723-832E-488C-90C7-DC8DEC9A9387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DB7AC3-8B59-E0BB-1140-6B32F110C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0DCFB5-C2AF-819F-3994-B6F80E4C7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87D3-25B1-4FF7-B247-0EE4CCD0B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651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E520FE-0E20-37B5-5446-E3B2836CD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9F1578-7B9C-DB2A-5F9C-D46FBDC73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D76316-BC2C-2043-1951-E7CD1F046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D723-832E-488C-90C7-DC8DEC9A9387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1D606A-D0C4-24EE-2D43-0EF5DF50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F6814D-F897-E55C-4004-4B7401DFB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87D3-25B1-4FF7-B247-0EE4CCD0B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699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96D756-6FB6-34F8-05A0-EBBB63958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7D404C-ECF5-8738-4B74-D543E25A6D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9E84C8-A1B9-CB3C-F0BD-D33DB28E0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A06019-5812-11FE-A2A4-728BC6E9F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D723-832E-488C-90C7-DC8DEC9A9387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D1ABE7-3189-92CA-361D-CBA70FEA0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FB9C55-B665-7540-9B80-FCB6FB3A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87D3-25B1-4FF7-B247-0EE4CCD0B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1088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488800-08A9-85D6-8DFC-CD18FF869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E02DB8-9534-B0E1-A735-DAD586568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5B6D82-A032-9BBD-A165-9998002C1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6CCE5E1-5F2F-A543-857E-7DECBB600D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D983670-1383-188E-269E-822E2FC533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6F9181-6027-F86C-8822-D41B92026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D723-832E-488C-90C7-DC8DEC9A9387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866CDEB-6B22-DB27-770F-60BD64CF1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7AFFAF0-9C0F-7A7A-ADDE-8CFF7F682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87D3-25B1-4FF7-B247-0EE4CCD0B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595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F0F9C5-1ABC-D56D-7293-9993F248D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BD18F1-D6F1-FA76-7655-FDE640B9B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D723-832E-488C-90C7-DC8DEC9A9387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52AAD0-CF88-54F1-14DE-3864351B7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D20798-F228-D610-CE03-096AA2AEA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87D3-25B1-4FF7-B247-0EE4CCD0B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291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BD2473D-1D80-09A2-2984-C9A4AA1F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D723-832E-488C-90C7-DC8DEC9A9387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1FDB0C8-F4BF-3498-E1D5-71E3F45D3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1E1A542-A112-16B0-4C41-0070105FA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87D3-25B1-4FF7-B247-0EE4CCD0B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008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08E93D-4AE9-C854-D891-B69294A0F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20B4F4-17AB-F263-BC38-9E7B1EE57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BFB7177-F04A-93F8-0B6C-FC696BCD1E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2EC30F-CBF4-95E0-10CA-47247636D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D723-832E-488C-90C7-DC8DEC9A9387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619F66-0877-4906-D689-459636E05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CDAC3E-9F5A-23F4-90C1-042A3839B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87D3-25B1-4FF7-B247-0EE4CCD0B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834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643CC1-0BAA-87E3-EB81-9E0A6F88E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128D51-A4A7-1262-5AB3-3E2FE4D4EE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8D1BF75-50AA-65EF-498A-E550426426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F7F1E6-6954-7AB3-4B24-0EAF39B91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DD723-832E-488C-90C7-DC8DEC9A9387}" type="datetimeFigureOut">
              <a:rPr lang="ko-KR" altLang="en-US" smtClean="0"/>
              <a:t>2023-06-13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43998B-56B0-7929-DF65-98E0B9FDF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2712FF-AC5B-91CC-12EF-8437124F8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987D3-25B1-4FF7-B247-0EE4CCD0B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611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8E4792F-A563-5EB9-5ADF-19A4DBEE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28DE4D-DEAE-D0F9-9B1E-340914C11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0AE95-F269-341B-47CB-0A81F1A153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</a:defRPr>
            </a:lvl1pPr>
          </a:lstStyle>
          <a:p>
            <a:fld id="{0AFDD723-832E-488C-90C7-DC8DEC9A9387}" type="datetimeFigureOut">
              <a:rPr lang="ko-KR" altLang="en-US" smtClean="0"/>
              <a:pPr/>
              <a:t>2023-06-13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23880E-7B72-5152-C88B-6082164EE0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032456-40AD-2481-54C0-E80CFCFC3F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</a:defRPr>
            </a:lvl1pPr>
          </a:lstStyle>
          <a:p>
            <a:fld id="{EA9987D3-25B1-4FF7-B247-0EE4CCD0B6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4491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현대하모니 L" panose="02020603020101020101" pitchFamily="18" charset="-127"/>
          <a:ea typeface="현대하모니 L" panose="020206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현대하모니 L" panose="02020603020101020101" pitchFamily="18" charset="-127"/>
          <a:ea typeface="현대하모니 L" panose="0202060302010102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현대하모니 L" panose="02020603020101020101" pitchFamily="18" charset="-127"/>
          <a:ea typeface="현대하모니 L" panose="0202060302010102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현대하모니 L" panose="02020603020101020101" pitchFamily="18" charset="-127"/>
          <a:ea typeface="현대하모니 L" panose="0202060302010102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현대하모니 L" panose="02020603020101020101" pitchFamily="18" charset="-127"/>
          <a:ea typeface="현대하모니 L" panose="0202060302010102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현대하모니 L" panose="02020603020101020101" pitchFamily="18" charset="-127"/>
          <a:ea typeface="현대하모니 L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Text Box 50"/>
          <p:cNvSpPr txBox="1">
            <a:spLocks noChangeArrowheads="1"/>
          </p:cNvSpPr>
          <p:nvPr/>
        </p:nvSpPr>
        <p:spPr bwMode="auto">
          <a:xfrm>
            <a:off x="2024351" y="1349186"/>
            <a:ext cx="8142607" cy="981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728" tIns="47862" rIns="95728" bIns="47862">
            <a:spAutoFit/>
          </a:bodyPr>
          <a:lstStyle>
            <a:lvl1pPr defTabSz="957263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defTabSz="957263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defTabSz="957263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defTabSz="957263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defTabSz="957263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defTabSz="957263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fontAlgn="base" latinLnBrk="0">
              <a:lnSpc>
                <a:spcPct val="150000"/>
              </a:lnSpc>
            </a:pPr>
            <a:r>
              <a:rPr lang="en-US" altLang="ko-KR" sz="4400" b="1" dirty="0">
                <a:solidFill>
                  <a:srgbClr val="000000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IAIA</a:t>
            </a:r>
            <a:r>
              <a:rPr lang="ko-KR" altLang="en-US" sz="4400" b="1" dirty="0">
                <a:solidFill>
                  <a:srgbClr val="000000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4400" b="1" dirty="0">
                <a:solidFill>
                  <a:srgbClr val="000000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Final Project</a:t>
            </a:r>
            <a:endParaRPr lang="ko-KR" altLang="en-US" sz="4400" b="1" dirty="0">
              <a:solidFill>
                <a:srgbClr val="000000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477D13-D900-708C-F7D2-3991C4C4FD5A}"/>
              </a:ext>
            </a:extLst>
          </p:cNvPr>
          <p:cNvSpPr txBox="1"/>
          <p:nvPr/>
        </p:nvSpPr>
        <p:spPr>
          <a:xfrm>
            <a:off x="1550126" y="2926080"/>
            <a:ext cx="9109165" cy="521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200" b="1" dirty="0" err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ShoeBot</a:t>
            </a:r>
            <a:r>
              <a:rPr lang="en-US" altLang="ko-KR" sz="2200" b="1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: automated shoes organizing system</a:t>
            </a:r>
            <a:endParaRPr lang="ko-KR" altLang="en-US" sz="2200" b="1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B14510-71FF-EF92-BB72-951820056174}"/>
              </a:ext>
            </a:extLst>
          </p:cNvPr>
          <p:cNvSpPr txBox="1"/>
          <p:nvPr/>
        </p:nvSpPr>
        <p:spPr>
          <a:xfrm>
            <a:off x="4431673" y="4003833"/>
            <a:ext cx="3327961" cy="21052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2023.06.14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Prof. Young-</a:t>
            </a:r>
            <a:r>
              <a:rPr lang="en-US" altLang="ko-KR" dirty="0" err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keun</a:t>
            </a: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Kim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21700435 Tae-</a:t>
            </a:r>
            <a:r>
              <a:rPr lang="en-US" altLang="ko-KR" dirty="0" err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Gyun</a:t>
            </a: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Yang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21800773 Min-Woong Han</a:t>
            </a:r>
          </a:p>
          <a:p>
            <a:pPr algn="ctr">
              <a:lnSpc>
                <a:spcPct val="15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21901057 Jun-Young Choi</a:t>
            </a:r>
          </a:p>
        </p:txBody>
      </p:sp>
    </p:spTree>
    <p:extLst>
      <p:ext uri="{BB962C8B-B14F-4D97-AF65-F5344CB8AC3E}">
        <p14:creationId xmlns:p14="http://schemas.microsoft.com/office/powerpoint/2010/main" val="1385352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FA1DF3-3203-62A8-9B1E-1D8FEE55D0D3}"/>
              </a:ext>
            </a:extLst>
          </p:cNvPr>
          <p:cNvSpPr txBox="1"/>
          <p:nvPr/>
        </p:nvSpPr>
        <p:spPr>
          <a:xfrm>
            <a:off x="263781" y="205853"/>
            <a:ext cx="600366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456704" latinLnBrk="0"/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▣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Result (Demo video)</a:t>
            </a:r>
            <a:endParaRPr lang="ko-KR" altLang="en-US" sz="2400" dirty="0">
              <a:solidFill>
                <a:prstClr val="black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31D8148-4DF7-547B-C0E1-4713C97E36AB}"/>
              </a:ext>
            </a:extLst>
          </p:cNvPr>
          <p:cNvGrpSpPr/>
          <p:nvPr/>
        </p:nvGrpSpPr>
        <p:grpSpPr>
          <a:xfrm>
            <a:off x="263781" y="911980"/>
            <a:ext cx="10945325" cy="5530068"/>
            <a:chOff x="263781" y="983899"/>
            <a:chExt cx="10945325" cy="5530068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85D564E-6671-35A0-7E60-6955E0EAFEA1}"/>
                </a:ext>
              </a:extLst>
            </p:cNvPr>
            <p:cNvGrpSpPr/>
            <p:nvPr/>
          </p:nvGrpSpPr>
          <p:grpSpPr>
            <a:xfrm>
              <a:off x="263781" y="1361847"/>
              <a:ext cx="10945325" cy="5152120"/>
              <a:chOff x="150765" y="1519291"/>
              <a:chExt cx="10945325" cy="5338709"/>
            </a:xfrm>
          </p:grpSpPr>
          <p:pic>
            <p:nvPicPr>
              <p:cNvPr id="2" name="신발넣기 2배속">
                <a:hlinkClick r:id="" action="ppaction://media"/>
                <a:extLst>
                  <a:ext uri="{FF2B5EF4-FFF2-40B4-BE49-F238E27FC236}">
                    <a16:creationId xmlns:a16="http://schemas.microsoft.com/office/drawing/2014/main" id="{B17278ED-58A3-E3E1-ECD0-443FD8B75EEE}"/>
                  </a:ext>
                </a:extLst>
              </p:cNvPr>
              <p:cNvPicPr>
                <a:picLocks noChangeAspect="1"/>
              </p:cNvPicPr>
              <p:nvPr>
                <a:videoFile r:link="rId2"/>
                <p:extLst>
                  <p:ext uri="{DAA4B4D4-6D71-4841-9C94-3DE7FCFB9230}">
                    <p14:media xmlns:p14="http://schemas.microsoft.com/office/powerpoint/2010/main" r:embed="rId1"/>
                  </p:ext>
                </p:extLst>
              </p:nvPr>
            </p:nvPicPr>
            <p:blipFill>
              <a:blip r:embed="rId5"/>
              <a:stretch>
                <a:fillRect/>
              </a:stretch>
            </p:blipFill>
            <p:spPr>
              <a:xfrm>
                <a:off x="263781" y="1581578"/>
                <a:ext cx="10626826" cy="5276422"/>
              </a:xfrm>
              <a:prstGeom prst="rect">
                <a:avLst/>
              </a:prstGeom>
            </p:spPr>
          </p:pic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E43B5789-7B51-4127-198E-8A3164C4CD1F}"/>
                  </a:ext>
                </a:extLst>
              </p:cNvPr>
              <p:cNvSpPr/>
              <p:nvPr/>
            </p:nvSpPr>
            <p:spPr>
              <a:xfrm>
                <a:off x="150765" y="1519291"/>
                <a:ext cx="10945325" cy="1507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53D40D77-070D-9058-3A11-B22BC1C8C2D2}"/>
                  </a:ext>
                </a:extLst>
              </p:cNvPr>
              <p:cNvSpPr/>
              <p:nvPr/>
            </p:nvSpPr>
            <p:spPr>
              <a:xfrm flipH="1" flipV="1">
                <a:off x="247171" y="1581578"/>
                <a:ext cx="45719" cy="59654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" name="AutoShape 2">
              <a:extLst>
                <a:ext uri="{FF2B5EF4-FFF2-40B4-BE49-F238E27FC236}">
                  <a16:creationId xmlns:a16="http://schemas.microsoft.com/office/drawing/2014/main" id="{F543763F-FE0C-DBB9-9423-10FADB788E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781" y="983899"/>
              <a:ext cx="3162936" cy="432048"/>
            </a:xfrm>
            <a:prstGeom prst="roundRect">
              <a:avLst/>
            </a:prstGeom>
            <a:solidFill>
              <a:srgbClr val="015B9A"/>
            </a:solidFill>
            <a:ln w="3175" cap="flat" cmpd="sng" algn="ctr">
              <a:noFill/>
              <a:prstDash val="solid"/>
            </a:ln>
            <a:effectLst>
              <a:outerShdw blurRad="381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6000" tIns="18000" rIns="36000" bIns="36000" anchor="ctr"/>
            <a:lstStyle/>
            <a:p>
              <a:pPr algn="ctr"/>
              <a:r>
                <a:rPr lang="en-US" altLang="ko-KR" kern="0" dirty="0" err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현대하모니 L" panose="02020603020101020101" pitchFamily="18" charset="-127"/>
                  <a:ea typeface="현대하모니 L" panose="02020603020101020101" pitchFamily="18" charset="-127"/>
                  <a:cs typeface="함초롬바탕" panose="02030604000101010101" pitchFamily="18" charset="-127"/>
                </a:rPr>
                <a:t>Pickin</a:t>
              </a:r>
              <a:r>
                <a:rPr lang="en-US" altLang="ko-KR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현대하모니 L" panose="02020603020101020101" pitchFamily="18" charset="-127"/>
                  <a:ea typeface="현대하모니 L" panose="02020603020101020101" pitchFamily="18" charset="-127"/>
                  <a:cs typeface="함초롬바탕" panose="02030604000101010101" pitchFamily="18" charset="-127"/>
                </a:rPr>
                <a:t> mode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627879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2241B28-EAC9-D65F-D75A-0B6DDA887584}"/>
              </a:ext>
            </a:extLst>
          </p:cNvPr>
          <p:cNvSpPr txBox="1"/>
          <p:nvPr/>
        </p:nvSpPr>
        <p:spPr>
          <a:xfrm>
            <a:off x="263781" y="205853"/>
            <a:ext cx="600366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456704" latinLnBrk="0"/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▣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Result (Demo video)</a:t>
            </a:r>
            <a:endParaRPr lang="ko-KR" altLang="en-US" sz="2400" dirty="0">
              <a:solidFill>
                <a:prstClr val="black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p:pic>
        <p:nvPicPr>
          <p:cNvPr id="9" name="신발빼기 2배속">
            <a:hlinkClick r:id="" action="ppaction://media"/>
            <a:extLst>
              <a:ext uri="{FF2B5EF4-FFF2-40B4-BE49-F238E27FC236}">
                <a16:creationId xmlns:a16="http://schemas.microsoft.com/office/drawing/2014/main" id="{0CF816ED-2DC1-0942-DFE5-59CD2BA6A4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844" y="1309166"/>
            <a:ext cx="10387172" cy="5184101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D7EB0693-90D1-33DC-FE39-44F3A4B1F521}"/>
              </a:ext>
            </a:extLst>
          </p:cNvPr>
          <p:cNvGrpSpPr/>
          <p:nvPr/>
        </p:nvGrpSpPr>
        <p:grpSpPr>
          <a:xfrm>
            <a:off x="256855" y="901705"/>
            <a:ext cx="10996051" cy="1009630"/>
            <a:chOff x="213055" y="1055817"/>
            <a:chExt cx="10996051" cy="100963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0850B45-C663-53BD-5819-525A5BBD9986}"/>
                </a:ext>
              </a:extLst>
            </p:cNvPr>
            <p:cNvSpPr/>
            <p:nvPr/>
          </p:nvSpPr>
          <p:spPr>
            <a:xfrm>
              <a:off x="263781" y="1402943"/>
              <a:ext cx="10945325" cy="1454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7AEC8A7-8F19-B353-AB84-4EFD1387B265}"/>
                </a:ext>
              </a:extLst>
            </p:cNvPr>
            <p:cNvSpPr/>
            <p:nvPr/>
          </p:nvSpPr>
          <p:spPr>
            <a:xfrm flipH="1" flipV="1">
              <a:off x="213055" y="1489753"/>
              <a:ext cx="45719" cy="5756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AutoShape 2">
              <a:extLst>
                <a:ext uri="{FF2B5EF4-FFF2-40B4-BE49-F238E27FC236}">
                  <a16:creationId xmlns:a16="http://schemas.microsoft.com/office/drawing/2014/main" id="{A17C6119-C285-8422-2A4E-DD1213A9F9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607" y="1055817"/>
              <a:ext cx="3162936" cy="432048"/>
            </a:xfrm>
            <a:prstGeom prst="roundRect">
              <a:avLst/>
            </a:prstGeom>
            <a:solidFill>
              <a:srgbClr val="015B9A"/>
            </a:solidFill>
            <a:ln w="3175" cap="flat" cmpd="sng" algn="ctr">
              <a:noFill/>
              <a:prstDash val="solid"/>
            </a:ln>
            <a:effectLst>
              <a:outerShdw blurRad="381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6000" tIns="18000" rIns="36000" bIns="36000" anchor="ctr"/>
            <a:lstStyle/>
            <a:p>
              <a:pPr algn="ctr"/>
              <a:r>
                <a:rPr lang="en-US" altLang="ko-KR" kern="0" dirty="0" err="1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현대하모니 L" panose="02020603020101020101" pitchFamily="18" charset="-127"/>
                  <a:ea typeface="현대하모니 L" panose="02020603020101020101" pitchFamily="18" charset="-127"/>
                  <a:cs typeface="함초롬바탕" panose="02030604000101010101" pitchFamily="18" charset="-127"/>
                </a:rPr>
                <a:t>Pickout</a:t>
              </a:r>
              <a:r>
                <a:rPr lang="en-US" altLang="ko-KR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현대하모니 L" panose="02020603020101020101" pitchFamily="18" charset="-127"/>
                  <a:ea typeface="현대하모니 L" panose="02020603020101020101" pitchFamily="18" charset="-127"/>
                  <a:cs typeface="함초롬바탕" panose="02030604000101010101" pitchFamily="18" charset="-127"/>
                </a:rPr>
                <a:t> mode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18285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99F028-A7CF-AC89-9E42-6DE45535F46F}"/>
              </a:ext>
            </a:extLst>
          </p:cNvPr>
          <p:cNvSpPr txBox="1"/>
          <p:nvPr/>
        </p:nvSpPr>
        <p:spPr>
          <a:xfrm>
            <a:off x="263781" y="205853"/>
            <a:ext cx="600366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456704" latinLnBrk="0"/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▣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Result</a:t>
            </a:r>
            <a:endParaRPr lang="ko-KR" altLang="en-US" sz="2400" dirty="0">
              <a:solidFill>
                <a:prstClr val="black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" name="표 2">
                <a:extLst>
                  <a:ext uri="{FF2B5EF4-FFF2-40B4-BE49-F238E27FC236}">
                    <a16:creationId xmlns:a16="http://schemas.microsoft.com/office/drawing/2014/main" id="{B70C1964-85AD-8C1C-31EB-8A0FF01212C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09961492"/>
                  </p:ext>
                </p:extLst>
              </p:nvPr>
            </p:nvGraphicFramePr>
            <p:xfrm>
              <a:off x="650934" y="2805957"/>
              <a:ext cx="9756601" cy="25396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439150">
                      <a:extLst>
                        <a:ext uri="{9D8B030D-6E8A-4147-A177-3AD203B41FA5}">
                          <a16:colId xmlns:a16="http://schemas.microsoft.com/office/drawing/2014/main" val="2018653029"/>
                        </a:ext>
                      </a:extLst>
                    </a:gridCol>
                    <a:gridCol w="2015692">
                      <a:extLst>
                        <a:ext uri="{9D8B030D-6E8A-4147-A177-3AD203B41FA5}">
                          <a16:colId xmlns:a16="http://schemas.microsoft.com/office/drawing/2014/main" val="1056278293"/>
                        </a:ext>
                      </a:extLst>
                    </a:gridCol>
                    <a:gridCol w="2205157">
                      <a:extLst>
                        <a:ext uri="{9D8B030D-6E8A-4147-A177-3AD203B41FA5}">
                          <a16:colId xmlns:a16="http://schemas.microsoft.com/office/drawing/2014/main" val="415614814"/>
                        </a:ext>
                      </a:extLst>
                    </a:gridCol>
                    <a:gridCol w="3096602">
                      <a:extLst>
                        <a:ext uri="{9D8B030D-6E8A-4147-A177-3AD203B41FA5}">
                          <a16:colId xmlns:a16="http://schemas.microsoft.com/office/drawing/2014/main" val="1819418824"/>
                        </a:ext>
                      </a:extLst>
                    </a:gridCol>
                  </a:tblGrid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 err="1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Pickin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 err="1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Pickout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Object detection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12844779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0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 rowSpan="6"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altLang="ko-KR" sz="1600" b="0" i="1" smtClean="0"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lang="en-US" altLang="ko-KR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  <a:p>
                          <a:pPr algn="ctr" latinLnBrk="1"/>
                          <a:endParaRPr lang="en-US" altLang="ko-KR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Average confidence : </a:t>
                          </a:r>
                          <a14:m>
                            <m:oMath xmlns:m="http://schemas.openxmlformats.org/officeDocument/2006/math">
                              <m:r>
                                <a:rPr lang="en-US" altLang="ko-KR" sz="1600" b="0" i="1" smtClean="0">
                                  <a:latin typeface="Cambria Math" panose="02040503050406030204" pitchFamily="18" charset="0"/>
                                  <a:ea typeface="현대하모니 L" panose="02020603020101020101" pitchFamily="18" charset="-127"/>
                                </a:rPr>
                                <m:t>0.93</m:t>
                              </m:r>
                            </m:oMath>
                          </a14:m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176142269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1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60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27723855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2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23279307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3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8688336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4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77642619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5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altLang="ko-KR" sz="16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현대하모니 L" panose="02020603020101020101" pitchFamily="18" charset="-127"/>
                                    <a:cs typeface="+mn-cs"/>
                                  </a:rPr>
                                  <m:t>100 [%]</m:t>
                                </m:r>
                              </m:oMath>
                            </m:oMathPara>
                          </a14:m>
                          <a:endParaRPr kumimoji="0" lang="ko-KR" alt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  <a:cs typeface="+mn-cs"/>
                          </a:endParaRP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8775439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2" name="표 2">
                <a:extLst>
                  <a:ext uri="{FF2B5EF4-FFF2-40B4-BE49-F238E27FC236}">
                    <a16:creationId xmlns:a16="http://schemas.microsoft.com/office/drawing/2014/main" id="{B70C1964-85AD-8C1C-31EB-8A0FF01212C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209961492"/>
                  </p:ext>
                </p:extLst>
              </p:nvPr>
            </p:nvGraphicFramePr>
            <p:xfrm>
              <a:off x="650934" y="2805957"/>
              <a:ext cx="9756601" cy="25396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439150">
                      <a:extLst>
                        <a:ext uri="{9D8B030D-6E8A-4147-A177-3AD203B41FA5}">
                          <a16:colId xmlns:a16="http://schemas.microsoft.com/office/drawing/2014/main" val="2018653029"/>
                        </a:ext>
                      </a:extLst>
                    </a:gridCol>
                    <a:gridCol w="2015692">
                      <a:extLst>
                        <a:ext uri="{9D8B030D-6E8A-4147-A177-3AD203B41FA5}">
                          <a16:colId xmlns:a16="http://schemas.microsoft.com/office/drawing/2014/main" val="1056278293"/>
                        </a:ext>
                      </a:extLst>
                    </a:gridCol>
                    <a:gridCol w="2205157">
                      <a:extLst>
                        <a:ext uri="{9D8B030D-6E8A-4147-A177-3AD203B41FA5}">
                          <a16:colId xmlns:a16="http://schemas.microsoft.com/office/drawing/2014/main" val="415614814"/>
                        </a:ext>
                      </a:extLst>
                    </a:gridCol>
                    <a:gridCol w="3096602">
                      <a:extLst>
                        <a:ext uri="{9D8B030D-6E8A-4147-A177-3AD203B41FA5}">
                          <a16:colId xmlns:a16="http://schemas.microsoft.com/office/drawing/2014/main" val="1819418824"/>
                        </a:ext>
                      </a:extLst>
                    </a:gridCol>
                  </a:tblGrid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 err="1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Pickin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 err="1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Pickout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Object detection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12844779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0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21148" t="-103390" r="-263746" b="-52372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1653" t="-103390" r="-140496" b="-523729"/>
                          </a:stretch>
                        </a:blipFill>
                      </a:tcPr>
                    </a:tc>
                    <a:tc rowSpan="6"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15551" t="-17087" r="-394" b="-30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76142269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1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21148" t="-200000" r="-263746" b="-41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1653" t="-200000" r="-140496" b="-415000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60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27723855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2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21148" t="-305085" r="-263746" b="-32203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1653" t="-305085" r="-140496" b="-322034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923279307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3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21148" t="-398333" r="-263746" b="-2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1653" t="-398333" r="-140496" b="-216667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78688336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4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21148" t="-506780" r="-263746" b="-12033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1653" t="-506780" r="-140496" b="-120339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677642619"/>
                      </a:ext>
                    </a:extLst>
                  </a:tr>
                  <a:tr h="362800"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sz="1600" dirty="0">
                              <a:latin typeface="현대하모니 L" panose="02020603020101020101" pitchFamily="18" charset="-127"/>
                              <a:ea typeface="현대하모니 L" panose="02020603020101020101" pitchFamily="18" charset="-127"/>
                            </a:rPr>
                            <a:t>cabinet 5</a:t>
                          </a:r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>
                        <a:solidFill>
                          <a:schemeClr val="bg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21148" t="-596667" r="-263746" b="-18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1653" t="-596667" r="-140496" b="-18333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pPr algn="ctr" latinLnBrk="1"/>
                          <a:endParaRPr lang="ko-KR" altLang="en-US" sz="1600" dirty="0">
                            <a:latin typeface="현대하모니 L" panose="02020603020101020101" pitchFamily="18" charset="-127"/>
                            <a:ea typeface="현대하모니 L" panose="02020603020101020101" pitchFamily="18" charset="-127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58775439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AutoShape 2">
            <a:extLst>
              <a:ext uri="{FF2B5EF4-FFF2-40B4-BE49-F238E27FC236}">
                <a16:creationId xmlns:a16="http://schemas.microsoft.com/office/drawing/2014/main" id="{EE2AEFFB-5B6C-9B7D-11C5-8FFAB644FF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407" y="901705"/>
            <a:ext cx="3162936" cy="432048"/>
          </a:xfrm>
          <a:prstGeom prst="roundRect">
            <a:avLst/>
          </a:prstGeom>
          <a:solidFill>
            <a:srgbClr val="015B9A"/>
          </a:solidFill>
          <a:ln w="3175" cap="flat" cmpd="sng" algn="ctr">
            <a:noFill/>
            <a:prstDash val="solid"/>
          </a:ln>
          <a:effectLst>
            <a:outerShdw blurRad="381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18000" rIns="36000" bIns="36000" anchor="ctr"/>
          <a:lstStyle/>
          <a:p>
            <a:pPr algn="ctr"/>
            <a:r>
              <a:rPr lang="en-US" altLang="ko-KR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Performance evaluation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7BEA6D-9BAA-3844-6845-3173425AF05B}"/>
              </a:ext>
            </a:extLst>
          </p:cNvPr>
          <p:cNvSpPr txBox="1"/>
          <p:nvPr/>
        </p:nvSpPr>
        <p:spPr>
          <a:xfrm>
            <a:off x="263780" y="1415947"/>
            <a:ext cx="11928220" cy="1274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A total of 5 insertion and removal operations are performed for each compartment analysis is performed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Analysis of camera recognition accuracy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Evaluation index : success rate [%]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4CA9142-43C3-E934-535F-93F630C814A2}"/>
              </a:ext>
            </a:extLst>
          </p:cNvPr>
          <p:cNvCxnSpPr>
            <a:cxnSpLocks/>
          </p:cNvCxnSpPr>
          <p:nvPr/>
        </p:nvCxnSpPr>
        <p:spPr>
          <a:xfrm>
            <a:off x="650935" y="2805957"/>
            <a:ext cx="2455947" cy="35526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359986B-458B-C0FC-B7E1-D047C851AFD9}"/>
              </a:ext>
            </a:extLst>
          </p:cNvPr>
          <p:cNvSpPr txBox="1"/>
          <p:nvPr/>
        </p:nvSpPr>
        <p:spPr>
          <a:xfrm>
            <a:off x="263781" y="6023974"/>
            <a:ext cx="11656670" cy="443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High accuracy joint commands &amp; High accuracy achieved by applying deep learning in static situations</a:t>
            </a:r>
            <a:endParaRPr lang="ko-KR" altLang="en-US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  <p:sp>
        <p:nvSpPr>
          <p:cNvPr id="3" name="화살표: 갈매기형 수장 2">
            <a:extLst>
              <a:ext uri="{FF2B5EF4-FFF2-40B4-BE49-F238E27FC236}">
                <a16:creationId xmlns:a16="http://schemas.microsoft.com/office/drawing/2014/main" id="{29C81C2A-EAAC-3B6B-E81C-ADD8D3AC2017}"/>
              </a:ext>
            </a:extLst>
          </p:cNvPr>
          <p:cNvSpPr/>
          <p:nvPr/>
        </p:nvSpPr>
        <p:spPr>
          <a:xfrm rot="5400000">
            <a:off x="5001460" y="5245663"/>
            <a:ext cx="545293" cy="1011329"/>
          </a:xfrm>
          <a:prstGeom prst="chevr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465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CD1087-6E16-36A3-F2B1-945459513403}"/>
              </a:ext>
            </a:extLst>
          </p:cNvPr>
          <p:cNvSpPr txBox="1"/>
          <p:nvPr/>
        </p:nvSpPr>
        <p:spPr>
          <a:xfrm>
            <a:off x="746667" y="2992887"/>
            <a:ext cx="10020652" cy="872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Thank you</a:t>
            </a:r>
            <a:endParaRPr lang="ko-KR" altLang="en-US" sz="40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8849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83E885F-1815-AF25-405A-949DF6DC0AD8}"/>
              </a:ext>
            </a:extLst>
          </p:cNvPr>
          <p:cNvSpPr txBox="1"/>
          <p:nvPr/>
        </p:nvSpPr>
        <p:spPr>
          <a:xfrm>
            <a:off x="263781" y="205853"/>
            <a:ext cx="600366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456704" latinLnBrk="0"/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▣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Problem</a:t>
            </a:r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definition</a:t>
            </a:r>
            <a:endParaRPr lang="ko-KR" altLang="en-US" sz="2400" dirty="0">
              <a:solidFill>
                <a:prstClr val="black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12" name="AutoShape 2">
            <a:extLst>
              <a:ext uri="{FF2B5EF4-FFF2-40B4-BE49-F238E27FC236}">
                <a16:creationId xmlns:a16="http://schemas.microsoft.com/office/drawing/2014/main" id="{48304149-7C1D-FB09-FFC4-9315ACBC53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745" y="942802"/>
            <a:ext cx="3553354" cy="432048"/>
          </a:xfrm>
          <a:prstGeom prst="roundRect">
            <a:avLst/>
          </a:prstGeom>
          <a:solidFill>
            <a:srgbClr val="015B9A"/>
          </a:solidFill>
          <a:ln w="3175" cap="flat" cmpd="sng" algn="ctr">
            <a:noFill/>
            <a:prstDash val="solid"/>
          </a:ln>
          <a:effectLst>
            <a:outerShdw blurRad="381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18000" rIns="36000" bIns="36000" anchor="ctr"/>
          <a:lstStyle/>
          <a:p>
            <a:pPr algn="ctr"/>
            <a:r>
              <a:rPr lang="en-US" altLang="ko-KR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Background and proposal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B9D8E62-FE89-DB4A-8156-9E201F585D9A}"/>
              </a:ext>
            </a:extLst>
          </p:cNvPr>
          <p:cNvGrpSpPr/>
          <p:nvPr/>
        </p:nvGrpSpPr>
        <p:grpSpPr>
          <a:xfrm>
            <a:off x="422745" y="1650134"/>
            <a:ext cx="4704059" cy="3922921"/>
            <a:chOff x="422745" y="1650134"/>
            <a:chExt cx="4406109" cy="3728063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72A1A3D6-2476-1401-D747-E01403E04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2745" y="1650134"/>
              <a:ext cx="4406109" cy="3304582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3CD2A36-543B-76DE-96EC-8B00A75752FB}"/>
                </a:ext>
              </a:extLst>
            </p:cNvPr>
            <p:cNvSpPr txBox="1"/>
            <p:nvPr/>
          </p:nvSpPr>
          <p:spPr>
            <a:xfrm>
              <a:off x="422745" y="5085708"/>
              <a:ext cx="4406109" cy="2924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[ source : A shoe rack in a lap ]</a:t>
              </a:r>
              <a:endParaRPr lang="ko-KR" altLang="en-US" sz="1400" b="1" dirty="0"/>
            </a:p>
          </p:txBody>
        </p:sp>
      </p:grp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410E279-9CAF-AA14-FFA3-AF2D368DF3DB}"/>
              </a:ext>
            </a:extLst>
          </p:cNvPr>
          <p:cNvCxnSpPr>
            <a:cxnSpLocks/>
          </p:cNvCxnSpPr>
          <p:nvPr/>
        </p:nvCxnSpPr>
        <p:spPr>
          <a:xfrm>
            <a:off x="5270643" y="942802"/>
            <a:ext cx="0" cy="5447724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2CC6CBF5-6706-300C-5181-C5D208E0EA10}"/>
              </a:ext>
            </a:extLst>
          </p:cNvPr>
          <p:cNvGrpSpPr/>
          <p:nvPr/>
        </p:nvGrpSpPr>
        <p:grpSpPr>
          <a:xfrm>
            <a:off x="3740124" y="1650134"/>
            <a:ext cx="8342285" cy="4644240"/>
            <a:chOff x="3750398" y="1370971"/>
            <a:chExt cx="8342285" cy="4644240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2A003DB2-02C4-2AA2-A8C6-A02F2BC84A56}"/>
                </a:ext>
              </a:extLst>
            </p:cNvPr>
            <p:cNvGrpSpPr/>
            <p:nvPr/>
          </p:nvGrpSpPr>
          <p:grpSpPr>
            <a:xfrm>
              <a:off x="5448242" y="1370971"/>
              <a:ext cx="6644441" cy="2784638"/>
              <a:chOff x="5448241" y="2106202"/>
              <a:chExt cx="6644441" cy="2784638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7F79A94E-9BDB-326A-A9FD-8B5E816DF4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201223" y="2565369"/>
                <a:ext cx="1810069" cy="2109372"/>
              </a:xfrm>
              <a:prstGeom prst="rect">
                <a:avLst/>
              </a:prstGeom>
            </p:spPr>
          </p:pic>
          <p:pic>
            <p:nvPicPr>
              <p:cNvPr id="1028" name="Picture 4" descr="사용자 - 무료 상호 작용개 아이콘">
                <a:extLst>
                  <a:ext uri="{FF2B5EF4-FFF2-40B4-BE49-F238E27FC236}">
                    <a16:creationId xmlns:a16="http://schemas.microsoft.com/office/drawing/2014/main" id="{F375B50B-EB47-8E61-7B20-2C511A8D37F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448241" y="2972296"/>
                <a:ext cx="1295518" cy="129551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0" name="Picture 6" descr="차세대 산업용 로봇, 협동 로봇의 부상 : 네이버 블로그">
                <a:extLst>
                  <a:ext uri="{FF2B5EF4-FFF2-40B4-BE49-F238E27FC236}">
                    <a16:creationId xmlns:a16="http://schemas.microsoft.com/office/drawing/2014/main" id="{F632AFB4-D0D6-D60E-89FE-FB686C7E06E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101584" y="2349270"/>
                <a:ext cx="2541570" cy="254157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4" name="직선 화살표 연결선 13">
                <a:extLst>
                  <a:ext uri="{FF2B5EF4-FFF2-40B4-BE49-F238E27FC236}">
                    <a16:creationId xmlns:a16="http://schemas.microsoft.com/office/drawing/2014/main" id="{4230709F-A333-AD57-2764-293BC59FF0C6}"/>
                  </a:ext>
                </a:extLst>
              </p:cNvPr>
              <p:cNvCxnSpPr/>
              <p:nvPr/>
            </p:nvCxnSpPr>
            <p:spPr>
              <a:xfrm>
                <a:off x="6885826" y="3620055"/>
                <a:ext cx="65754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직선 화살표 연결선 14">
                <a:extLst>
                  <a:ext uri="{FF2B5EF4-FFF2-40B4-BE49-F238E27FC236}">
                    <a16:creationId xmlns:a16="http://schemas.microsoft.com/office/drawing/2014/main" id="{D72682C5-26B1-3EB3-71D4-3DED2B47E0B9}"/>
                  </a:ext>
                </a:extLst>
              </p:cNvPr>
              <p:cNvCxnSpPr/>
              <p:nvPr/>
            </p:nvCxnSpPr>
            <p:spPr>
              <a:xfrm>
                <a:off x="9164977" y="3620055"/>
                <a:ext cx="65754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065A936B-0117-05BB-216A-3382ABCCDE05}"/>
                  </a:ext>
                </a:extLst>
              </p:cNvPr>
              <p:cNvSpPr/>
              <p:nvPr/>
            </p:nvSpPr>
            <p:spPr>
              <a:xfrm>
                <a:off x="5448241" y="2106202"/>
                <a:ext cx="6644441" cy="2784638"/>
              </a:xfrm>
              <a:prstGeom prst="rect">
                <a:avLst/>
              </a:prstGeom>
              <a:noFill/>
              <a:ln w="28575">
                <a:solidFill>
                  <a:schemeClr val="bg2">
                    <a:lumMod val="75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6D7B56-019B-1E23-3980-A736B2497B73}"/>
                </a:ext>
              </a:extLst>
            </p:cNvPr>
            <p:cNvSpPr txBox="1"/>
            <p:nvPr/>
          </p:nvSpPr>
          <p:spPr>
            <a:xfrm>
              <a:off x="3750398" y="3578294"/>
              <a:ext cx="47040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user</a:t>
              </a:r>
              <a:endParaRPr lang="ko-KR" altLang="en-US" sz="1400" b="1" dirty="0"/>
            </a:p>
          </p:txBody>
        </p:sp>
        <p:sp>
          <p:nvSpPr>
            <p:cNvPr id="19" name="화살표: 갈매기형 수장 18">
              <a:extLst>
                <a:ext uri="{FF2B5EF4-FFF2-40B4-BE49-F238E27FC236}">
                  <a16:creationId xmlns:a16="http://schemas.microsoft.com/office/drawing/2014/main" id="{9EF46CFC-EB9B-37CE-3BAF-8BAD146DC31A}"/>
                </a:ext>
              </a:extLst>
            </p:cNvPr>
            <p:cNvSpPr/>
            <p:nvPr/>
          </p:nvSpPr>
          <p:spPr>
            <a:xfrm rot="5400000">
              <a:off x="8370516" y="4227241"/>
              <a:ext cx="587439" cy="1001485"/>
            </a:xfrm>
            <a:prstGeom prst="chevron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DFEE241-8AC0-42E9-CF7C-2B22F7B7E130}"/>
                </a:ext>
              </a:extLst>
            </p:cNvPr>
            <p:cNvSpPr txBox="1"/>
            <p:nvPr/>
          </p:nvSpPr>
          <p:spPr>
            <a:xfrm>
              <a:off x="5448242" y="5156450"/>
              <a:ext cx="6563051" cy="858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Implementation of automated shoes organizing 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system based on robot arm</a:t>
              </a:r>
              <a:endParaRPr lang="ko-KR" altLang="en-US" dirty="0">
                <a:latin typeface="현대하모니 L" panose="02020603020101020101" pitchFamily="18" charset="-127"/>
                <a:ea typeface="현대하모니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1378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A4D518D-85F5-CEE8-2792-60CEEE91662B}"/>
              </a:ext>
            </a:extLst>
          </p:cNvPr>
          <p:cNvSpPr txBox="1"/>
          <p:nvPr/>
        </p:nvSpPr>
        <p:spPr>
          <a:xfrm>
            <a:off x="263781" y="205853"/>
            <a:ext cx="600366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456704" latinLnBrk="0"/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▣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System architecture</a:t>
            </a:r>
            <a:endParaRPr lang="ko-KR" altLang="en-US" sz="2400" dirty="0">
              <a:solidFill>
                <a:prstClr val="black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8F96CA7-9221-B935-533D-F50BE7A1E6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745" y="942802"/>
            <a:ext cx="3173210" cy="432048"/>
          </a:xfrm>
          <a:prstGeom prst="roundRect">
            <a:avLst/>
          </a:prstGeom>
          <a:solidFill>
            <a:srgbClr val="015B9A"/>
          </a:solidFill>
          <a:ln w="3175" cap="flat" cmpd="sng" algn="ctr">
            <a:noFill/>
            <a:prstDash val="solid"/>
          </a:ln>
          <a:effectLst>
            <a:outerShdw blurRad="381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18000" rIns="36000" bIns="36000" anchor="ctr"/>
          <a:lstStyle/>
          <a:p>
            <a:pPr algn="ctr"/>
            <a:r>
              <a:rPr lang="en-US" altLang="ko-KR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Hardware architecture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4C97BDE-C695-48F0-9931-9ECD912D5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25" t="30263" r="23520" b="9662"/>
          <a:stretch/>
        </p:blipFill>
        <p:spPr>
          <a:xfrm>
            <a:off x="422745" y="1567941"/>
            <a:ext cx="4673237" cy="458182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033DE50-C997-0695-6940-335660F1AB3A}"/>
              </a:ext>
            </a:extLst>
          </p:cNvPr>
          <p:cNvSpPr/>
          <p:nvPr/>
        </p:nvSpPr>
        <p:spPr>
          <a:xfrm>
            <a:off x="422745" y="1643865"/>
            <a:ext cx="2022504" cy="145893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5116A15-0EF5-02B9-19CF-719D66A16B20}"/>
              </a:ext>
            </a:extLst>
          </p:cNvPr>
          <p:cNvSpPr/>
          <p:nvPr/>
        </p:nvSpPr>
        <p:spPr>
          <a:xfrm>
            <a:off x="422745" y="3129389"/>
            <a:ext cx="2022504" cy="145893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789F23-BB3C-077D-3EBC-69ACA732A857}"/>
              </a:ext>
            </a:extLst>
          </p:cNvPr>
          <p:cNvSpPr/>
          <p:nvPr/>
        </p:nvSpPr>
        <p:spPr>
          <a:xfrm>
            <a:off x="422745" y="4588320"/>
            <a:ext cx="2022504" cy="145893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3543F2-55F8-3444-4C41-25A584488A3E}"/>
              </a:ext>
            </a:extLst>
          </p:cNvPr>
          <p:cNvSpPr/>
          <p:nvPr/>
        </p:nvSpPr>
        <p:spPr>
          <a:xfrm>
            <a:off x="2907378" y="1643864"/>
            <a:ext cx="2188604" cy="145893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C8EA953-C058-D0AC-D440-56855C51488A}"/>
              </a:ext>
            </a:extLst>
          </p:cNvPr>
          <p:cNvSpPr/>
          <p:nvPr/>
        </p:nvSpPr>
        <p:spPr>
          <a:xfrm>
            <a:off x="2907378" y="3102795"/>
            <a:ext cx="2188604" cy="145893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BFA55BF-DEBE-452C-8809-CD80E46FF039}"/>
              </a:ext>
            </a:extLst>
          </p:cNvPr>
          <p:cNvSpPr/>
          <p:nvPr/>
        </p:nvSpPr>
        <p:spPr>
          <a:xfrm>
            <a:off x="2907378" y="4588320"/>
            <a:ext cx="2188604" cy="1458931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2C51D0-116D-CC15-2841-1FB9784B6945}"/>
              </a:ext>
            </a:extLst>
          </p:cNvPr>
          <p:cNvSpPr txBox="1"/>
          <p:nvPr/>
        </p:nvSpPr>
        <p:spPr>
          <a:xfrm>
            <a:off x="1160980" y="1721275"/>
            <a:ext cx="7191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</a:rPr>
              <a:t>0</a:t>
            </a:r>
            <a:endParaRPr lang="ko-KR" altLang="en-US" sz="30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958D63-77F6-A3FC-4B21-D91116247864}"/>
              </a:ext>
            </a:extLst>
          </p:cNvPr>
          <p:cNvSpPr txBox="1"/>
          <p:nvPr/>
        </p:nvSpPr>
        <p:spPr>
          <a:xfrm>
            <a:off x="1160979" y="3226892"/>
            <a:ext cx="7191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</a:rPr>
              <a:t>1</a:t>
            </a:r>
            <a:endParaRPr lang="ko-KR" altLang="en-US" sz="30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232515-81BA-5A65-641A-BAAF1E67B240}"/>
              </a:ext>
            </a:extLst>
          </p:cNvPr>
          <p:cNvSpPr txBox="1"/>
          <p:nvPr/>
        </p:nvSpPr>
        <p:spPr>
          <a:xfrm>
            <a:off x="1160979" y="4681313"/>
            <a:ext cx="7191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</a:rPr>
              <a:t>2</a:t>
            </a:r>
            <a:endParaRPr lang="ko-KR" altLang="en-US" sz="30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C07DC67-AC3D-C284-4B7D-324609FB9D04}"/>
              </a:ext>
            </a:extLst>
          </p:cNvPr>
          <p:cNvSpPr txBox="1"/>
          <p:nvPr/>
        </p:nvSpPr>
        <p:spPr>
          <a:xfrm>
            <a:off x="3768902" y="1717291"/>
            <a:ext cx="7191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</a:rPr>
              <a:t>3</a:t>
            </a:r>
            <a:endParaRPr lang="ko-KR" altLang="en-US" sz="3000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100883A-25A2-D0BE-A2B3-723ADECB87CD}"/>
              </a:ext>
            </a:extLst>
          </p:cNvPr>
          <p:cNvSpPr txBox="1"/>
          <p:nvPr/>
        </p:nvSpPr>
        <p:spPr>
          <a:xfrm>
            <a:off x="3756914" y="3171712"/>
            <a:ext cx="7191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</a:rPr>
              <a:t>4</a:t>
            </a:r>
            <a:endParaRPr lang="ko-KR" altLang="en-US" sz="30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26F3CEA-322C-FB75-0881-F5C2246F7207}"/>
              </a:ext>
            </a:extLst>
          </p:cNvPr>
          <p:cNvSpPr txBox="1"/>
          <p:nvPr/>
        </p:nvSpPr>
        <p:spPr>
          <a:xfrm>
            <a:off x="3786022" y="4681313"/>
            <a:ext cx="7191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</a:rPr>
              <a:t>5</a:t>
            </a:r>
            <a:endParaRPr lang="ko-KR" altLang="en-US" sz="30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CDEEBE-84D1-B16C-BBD5-1D3D771725BB}"/>
              </a:ext>
            </a:extLst>
          </p:cNvPr>
          <p:cNvSpPr txBox="1"/>
          <p:nvPr/>
        </p:nvSpPr>
        <p:spPr>
          <a:xfrm>
            <a:off x="5239820" y="1443722"/>
            <a:ext cx="7438490" cy="2209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Specify index for each shoe rack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Configure the software to work with assigned indexes as well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To continuously update the presence or absence of shoes in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    the shoebox corresponding to each index</a:t>
            </a:r>
            <a:endParaRPr lang="ko-KR" altLang="en-US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8337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E2441D3-2E53-7D45-CA90-29EA3BA95E85}"/>
              </a:ext>
            </a:extLst>
          </p:cNvPr>
          <p:cNvSpPr txBox="1"/>
          <p:nvPr/>
        </p:nvSpPr>
        <p:spPr>
          <a:xfrm>
            <a:off x="263781" y="205853"/>
            <a:ext cx="600366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456704" latinLnBrk="0"/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▣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System architecture</a:t>
            </a:r>
            <a:endParaRPr lang="ko-KR" altLang="en-US" sz="2400" dirty="0">
              <a:solidFill>
                <a:prstClr val="black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24D6393-633C-86AB-D834-8905268ED6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745" y="942802"/>
            <a:ext cx="3162936" cy="432048"/>
          </a:xfrm>
          <a:prstGeom prst="roundRect">
            <a:avLst/>
          </a:prstGeom>
          <a:solidFill>
            <a:srgbClr val="015B9A"/>
          </a:solidFill>
          <a:ln w="3175" cap="flat" cmpd="sng" algn="ctr">
            <a:noFill/>
            <a:prstDash val="solid"/>
          </a:ln>
          <a:effectLst>
            <a:outerShdw blurRad="381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18000" rIns="36000" bIns="36000" anchor="ctr"/>
          <a:lstStyle/>
          <a:p>
            <a:pPr algn="ctr"/>
            <a:r>
              <a:rPr lang="en-US" altLang="ko-KR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Hardware architecture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3D31E2-A6A6-5988-790C-1778832F0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744" y="1542407"/>
            <a:ext cx="6258673" cy="46940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C9A6DD-F24E-970F-8AE1-1D645339DADE}"/>
              </a:ext>
            </a:extLst>
          </p:cNvPr>
          <p:cNvSpPr txBox="1"/>
          <p:nvPr/>
        </p:nvSpPr>
        <p:spPr>
          <a:xfrm>
            <a:off x="3277456" y="1885006"/>
            <a:ext cx="934947" cy="1063677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AA3148-8C80-E18A-63C8-98759E13CE12}"/>
              </a:ext>
            </a:extLst>
          </p:cNvPr>
          <p:cNvSpPr txBox="1"/>
          <p:nvPr/>
        </p:nvSpPr>
        <p:spPr>
          <a:xfrm>
            <a:off x="4212403" y="2989929"/>
            <a:ext cx="1047966" cy="919390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375A87-18CF-9E8F-2B8C-0270AD60F264}"/>
              </a:ext>
            </a:extLst>
          </p:cNvPr>
          <p:cNvSpPr txBox="1"/>
          <p:nvPr/>
        </p:nvSpPr>
        <p:spPr>
          <a:xfrm>
            <a:off x="3220946" y="3490870"/>
            <a:ext cx="1238038" cy="919390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880885CD-2193-84CB-C7A0-A0463E450A7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178326" y="220743"/>
            <a:ext cx="230867" cy="3097659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086E270-87E2-7CE3-DD31-4B2D76DD44B4}"/>
              </a:ext>
            </a:extLst>
          </p:cNvPr>
          <p:cNvSpPr txBox="1"/>
          <p:nvPr/>
        </p:nvSpPr>
        <p:spPr>
          <a:xfrm>
            <a:off x="6955604" y="1374850"/>
            <a:ext cx="4613097" cy="858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Microsoft life cam studio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- Utilized to determine user behavior</a:t>
            </a:r>
            <a:endParaRPr lang="ko-KR" altLang="en-US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7FE8C83C-F5B4-BACC-AA90-8A4ED3650E0D}"/>
              </a:ext>
            </a:extLst>
          </p:cNvPr>
          <p:cNvCxnSpPr>
            <a:cxnSpLocks/>
          </p:cNvCxnSpPr>
          <p:nvPr/>
        </p:nvCxnSpPr>
        <p:spPr>
          <a:xfrm flipV="1">
            <a:off x="4736385" y="2650015"/>
            <a:ext cx="2106204" cy="308639"/>
          </a:xfrm>
          <a:prstGeom prst="bentConnector3">
            <a:avLst>
              <a:gd name="adj1" fmla="val 122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94E10B1-25BE-9679-74DA-57778A0D7135}"/>
              </a:ext>
            </a:extLst>
          </p:cNvPr>
          <p:cNvSpPr txBox="1"/>
          <p:nvPr/>
        </p:nvSpPr>
        <p:spPr>
          <a:xfrm>
            <a:off x="6955604" y="2416844"/>
            <a:ext cx="4613097" cy="1274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Visual display using </a:t>
            </a:r>
            <a:r>
              <a:rPr lang="en-US" altLang="ko-KR" dirty="0" err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arduino</a:t>
            </a: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uno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4-bit</a:t>
            </a:r>
            <a:r>
              <a:rPr lang="ko-KR" altLang="en-US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</a:t>
            </a: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digital tube module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RGB LED sensor</a:t>
            </a:r>
            <a:endParaRPr lang="ko-KR" altLang="en-US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C2A7A64-C741-B755-6817-ECDCBB3EA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19009">
            <a:off x="11034770" y="3173420"/>
            <a:ext cx="893811" cy="50283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20F2D076-07FF-B1FA-EC96-4CFA43FD51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9520" y="3002397"/>
            <a:ext cx="936650" cy="735813"/>
          </a:xfrm>
          <a:prstGeom prst="rect">
            <a:avLst/>
          </a:prstGeom>
        </p:spPr>
      </p:pic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1BB2B4FD-6138-CA71-C564-B20F0E056077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4458984" y="3950565"/>
            <a:ext cx="2383605" cy="269685"/>
          </a:xfrm>
          <a:prstGeom prst="bentConnector3">
            <a:avLst>
              <a:gd name="adj1" fmla="val 5000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975B842-A1D2-46FF-5780-85A547A0A356}"/>
              </a:ext>
            </a:extLst>
          </p:cNvPr>
          <p:cNvSpPr txBox="1"/>
          <p:nvPr/>
        </p:nvSpPr>
        <p:spPr>
          <a:xfrm>
            <a:off x="6976152" y="3950565"/>
            <a:ext cx="4613097" cy="443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Manufacture of robot end effecter joint</a:t>
            </a: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39974BD6-3867-97E7-0E87-F0972FC988FD}"/>
              </a:ext>
            </a:extLst>
          </p:cNvPr>
          <p:cNvGrpSpPr/>
          <p:nvPr/>
        </p:nvGrpSpPr>
        <p:grpSpPr>
          <a:xfrm>
            <a:off x="7094609" y="4616063"/>
            <a:ext cx="4387066" cy="1603653"/>
            <a:chOff x="7202183" y="4632759"/>
            <a:chExt cx="4387066" cy="1603653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528E7751-1B77-9899-374F-C0C5CBC585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3692" t="11090" r="9225" b="7179"/>
            <a:stretch/>
          </p:blipFill>
          <p:spPr>
            <a:xfrm>
              <a:off x="7202183" y="4660011"/>
              <a:ext cx="2183258" cy="1576401"/>
            </a:xfrm>
            <a:prstGeom prst="rect">
              <a:avLst/>
            </a:prstGeom>
          </p:spPr>
        </p:pic>
        <p:pic>
          <p:nvPicPr>
            <p:cNvPr id="2052" name="Picture 4" descr="지게차 플라스틱 팔레트 사용에 대한 친절한 팁 - 전시회 - 칭다오 화딩 산업 유한 공사">
              <a:extLst>
                <a:ext uri="{FF2B5EF4-FFF2-40B4-BE49-F238E27FC236}">
                  <a16:creationId xmlns:a16="http://schemas.microsoft.com/office/drawing/2014/main" id="{8916ED53-E1C9-D13F-7FFC-8F556A2CA50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02" t="8231" r="8800" b="7978"/>
            <a:stretch/>
          </p:blipFill>
          <p:spPr bwMode="auto">
            <a:xfrm>
              <a:off x="9405990" y="4632759"/>
              <a:ext cx="2183259" cy="16036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95462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D64EB6-4EDD-7E13-53B8-E05A7B61A693}"/>
              </a:ext>
            </a:extLst>
          </p:cNvPr>
          <p:cNvSpPr txBox="1"/>
          <p:nvPr/>
        </p:nvSpPr>
        <p:spPr>
          <a:xfrm>
            <a:off x="263781" y="205853"/>
            <a:ext cx="600366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456704" latinLnBrk="0"/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▣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System architecture</a:t>
            </a:r>
            <a:endParaRPr lang="ko-KR" altLang="en-US" sz="2400" dirty="0">
              <a:solidFill>
                <a:prstClr val="black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73BC9EA-8AE6-2566-BF7F-3E14CA1835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521" y="911980"/>
            <a:ext cx="3162936" cy="432048"/>
          </a:xfrm>
          <a:prstGeom prst="roundRect">
            <a:avLst/>
          </a:prstGeom>
          <a:solidFill>
            <a:srgbClr val="015B9A"/>
          </a:solidFill>
          <a:ln w="3175" cap="flat" cmpd="sng" algn="ctr">
            <a:noFill/>
            <a:prstDash val="solid"/>
          </a:ln>
          <a:effectLst>
            <a:outerShdw blurRad="381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18000" rIns="36000" bIns="36000" anchor="ctr"/>
          <a:lstStyle/>
          <a:p>
            <a:pPr algn="ctr"/>
            <a:r>
              <a:rPr lang="en-US" altLang="ko-KR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Flow chart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0F2AE-5B42-BCB1-D29F-7E9E0589F6E8}"/>
              </a:ext>
            </a:extLst>
          </p:cNvPr>
          <p:cNvSpPr txBox="1"/>
          <p:nvPr/>
        </p:nvSpPr>
        <p:spPr>
          <a:xfrm>
            <a:off x="5876433" y="1351016"/>
            <a:ext cx="6174770" cy="443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Microprocessor behavior during manipulation :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C04D74D-7275-1248-172E-F1A7C009A7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40" t="20824" r="28126" b="38876"/>
          <a:stretch/>
        </p:blipFill>
        <p:spPr>
          <a:xfrm>
            <a:off x="5928189" y="1891464"/>
            <a:ext cx="2640458" cy="18545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9E36299-75DD-72B0-324D-1CB58660766E}"/>
              </a:ext>
            </a:extLst>
          </p:cNvPr>
          <p:cNvSpPr txBox="1"/>
          <p:nvPr/>
        </p:nvSpPr>
        <p:spPr>
          <a:xfrm>
            <a:off x="7335748" y="2527443"/>
            <a:ext cx="883577" cy="549643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38C0C1-2D80-2579-3868-0C0EAF2A37D3}"/>
              </a:ext>
            </a:extLst>
          </p:cNvPr>
          <p:cNvSpPr txBox="1"/>
          <p:nvPr/>
        </p:nvSpPr>
        <p:spPr>
          <a:xfrm>
            <a:off x="7878566" y="3126919"/>
            <a:ext cx="340759" cy="302082"/>
          </a:xfrm>
          <a:prstGeom prst="rect">
            <a:avLst/>
          </a:prstGeom>
          <a:noFill/>
          <a:ln w="19050">
            <a:solidFill>
              <a:srgbClr val="FF0000"/>
            </a:solidFill>
            <a:prstDash val="lgDash"/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BD7BC98-F783-1C51-9545-9A83466F1995}"/>
              </a:ext>
            </a:extLst>
          </p:cNvPr>
          <p:cNvCxnSpPr>
            <a:stCxn id="12" idx="3"/>
          </p:cNvCxnSpPr>
          <p:nvPr/>
        </p:nvCxnSpPr>
        <p:spPr>
          <a:xfrm flipV="1">
            <a:off x="8219325" y="2794571"/>
            <a:ext cx="606176" cy="7694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CE2FEF6-86C4-6905-8927-7B366F07A8FF}"/>
              </a:ext>
            </a:extLst>
          </p:cNvPr>
          <p:cNvCxnSpPr>
            <a:cxnSpLocks/>
          </p:cNvCxnSpPr>
          <p:nvPr/>
        </p:nvCxnSpPr>
        <p:spPr>
          <a:xfrm>
            <a:off x="8053589" y="3429000"/>
            <a:ext cx="0" cy="141012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A27790A-083D-B31F-7DA6-91102F17F7FD}"/>
              </a:ext>
            </a:extLst>
          </p:cNvPr>
          <p:cNvSpPr txBox="1"/>
          <p:nvPr/>
        </p:nvSpPr>
        <p:spPr>
          <a:xfrm>
            <a:off x="8844077" y="2545008"/>
            <a:ext cx="6174770" cy="1839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4 bit digital tube module</a:t>
            </a: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1) </a:t>
            </a:r>
            <a:r>
              <a:rPr lang="en-US" altLang="ko-KR" sz="1500" dirty="0" err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Pickin</a:t>
            </a:r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mode</a:t>
            </a: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- Display which cabinet is assigned</a:t>
            </a: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2) </a:t>
            </a:r>
            <a:r>
              <a:rPr lang="en-US" altLang="ko-KR" sz="1500" dirty="0" err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Pickout</a:t>
            </a:r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mode</a:t>
            </a: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- Display which cabinet is selected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4354EA-F742-A2CE-BA78-B82D4FC121F2}"/>
              </a:ext>
            </a:extLst>
          </p:cNvPr>
          <p:cNvSpPr txBox="1"/>
          <p:nvPr/>
        </p:nvSpPr>
        <p:spPr>
          <a:xfrm>
            <a:off x="7044387" y="4975820"/>
            <a:ext cx="6174770" cy="1077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RGB LED module</a:t>
            </a: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1) When robot is running : red light as danger alarm</a:t>
            </a:r>
          </a:p>
          <a:p>
            <a:pPr>
              <a:lnSpc>
                <a:spcPct val="150000"/>
              </a:lnSpc>
            </a:pPr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2) When robot is stopped : blue light for safety alarm</a:t>
            </a:r>
          </a:p>
        </p:txBody>
      </p:sp>
      <p:pic>
        <p:nvPicPr>
          <p:cNvPr id="7" name="그림 6" descr="텍스트, 도표, 라인, 평행이(가) 표시된 사진&#10;&#10;자동 생성된 설명">
            <a:extLst>
              <a:ext uri="{FF2B5EF4-FFF2-40B4-BE49-F238E27FC236}">
                <a16:creationId xmlns:a16="http://schemas.microsoft.com/office/drawing/2014/main" id="{87F95249-6873-A593-1478-9FEB20C55F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66" y="1466491"/>
            <a:ext cx="5392440" cy="518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74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AEC709-777F-F7E0-D736-390DB93B4BA0}"/>
              </a:ext>
            </a:extLst>
          </p:cNvPr>
          <p:cNvSpPr txBox="1"/>
          <p:nvPr/>
        </p:nvSpPr>
        <p:spPr>
          <a:xfrm>
            <a:off x="263781" y="205853"/>
            <a:ext cx="600366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456704" latinLnBrk="0"/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▣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System architecture</a:t>
            </a:r>
            <a:endParaRPr lang="ko-KR" altLang="en-US" sz="2400" dirty="0">
              <a:solidFill>
                <a:prstClr val="black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97BC234D-D3A7-B6BA-96AF-637DE5DD753A}"/>
              </a:ext>
            </a:extLst>
          </p:cNvPr>
          <p:cNvGrpSpPr/>
          <p:nvPr/>
        </p:nvGrpSpPr>
        <p:grpSpPr>
          <a:xfrm>
            <a:off x="366521" y="911980"/>
            <a:ext cx="11423418" cy="2557991"/>
            <a:chOff x="366521" y="911980"/>
            <a:chExt cx="11423418" cy="2557991"/>
          </a:xfrm>
        </p:grpSpPr>
        <p:sp>
          <p:nvSpPr>
            <p:cNvPr id="4" name="AutoShape 2">
              <a:extLst>
                <a:ext uri="{FF2B5EF4-FFF2-40B4-BE49-F238E27FC236}">
                  <a16:creationId xmlns:a16="http://schemas.microsoft.com/office/drawing/2014/main" id="{082AB969-990B-C6C5-7FB4-BC80DCEA57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521" y="911980"/>
              <a:ext cx="3162936" cy="432048"/>
            </a:xfrm>
            <a:prstGeom prst="roundRect">
              <a:avLst/>
            </a:prstGeom>
            <a:solidFill>
              <a:srgbClr val="015B9A"/>
            </a:solidFill>
            <a:ln w="3175" cap="flat" cmpd="sng" algn="ctr">
              <a:noFill/>
              <a:prstDash val="solid"/>
            </a:ln>
            <a:effectLst>
              <a:outerShdw blurRad="381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6000" tIns="18000" rIns="36000" bIns="36000" anchor="ctr"/>
            <a:lstStyle/>
            <a:p>
              <a:pPr algn="ctr"/>
              <a:r>
                <a:rPr lang="en-US" altLang="ko-KR" kern="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현대하모니 L" panose="02020603020101020101" pitchFamily="18" charset="-127"/>
                  <a:ea typeface="현대하모니 L" panose="02020603020101020101" pitchFamily="18" charset="-127"/>
                  <a:cs typeface="함초롬바탕" panose="02030604000101010101" pitchFamily="18" charset="-127"/>
                </a:rPr>
                <a:t>Software architecture</a:t>
              </a: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A83C168B-BB2C-0448-3766-84B8F18B658C}"/>
                </a:ext>
              </a:extLst>
            </p:cNvPr>
            <p:cNvGrpSpPr/>
            <p:nvPr/>
          </p:nvGrpSpPr>
          <p:grpSpPr>
            <a:xfrm>
              <a:off x="547662" y="1646348"/>
              <a:ext cx="11242277" cy="1823623"/>
              <a:chOff x="570689" y="1576145"/>
              <a:chExt cx="10562252" cy="1528190"/>
            </a:xfrm>
          </p:grpSpPr>
          <p:grpSp>
            <p:nvGrpSpPr>
              <p:cNvPr id="5" name="그룹 4">
                <a:extLst>
                  <a:ext uri="{FF2B5EF4-FFF2-40B4-BE49-F238E27FC236}">
                    <a16:creationId xmlns:a16="http://schemas.microsoft.com/office/drawing/2014/main" id="{8237A885-E0E7-A3DD-A6A5-8A9B5E9C3F7D}"/>
                  </a:ext>
                </a:extLst>
              </p:cNvPr>
              <p:cNvGrpSpPr/>
              <p:nvPr/>
            </p:nvGrpSpPr>
            <p:grpSpPr>
              <a:xfrm>
                <a:off x="570689" y="1576145"/>
                <a:ext cx="10454434" cy="1282864"/>
                <a:chOff x="570689" y="1576145"/>
                <a:chExt cx="10454434" cy="1282864"/>
              </a:xfrm>
            </p:grpSpPr>
            <p:sp>
              <p:nvSpPr>
                <p:cNvPr id="6" name="직사각형 5">
                  <a:extLst>
                    <a:ext uri="{FF2B5EF4-FFF2-40B4-BE49-F238E27FC236}">
                      <a16:creationId xmlns:a16="http://schemas.microsoft.com/office/drawing/2014/main" id="{BD53C04D-B5CC-66FC-D13F-2B8761321FDF}"/>
                    </a:ext>
                  </a:extLst>
                </p:cNvPr>
                <p:cNvSpPr/>
                <p:nvPr/>
              </p:nvSpPr>
              <p:spPr>
                <a:xfrm>
                  <a:off x="4591455" y="1963136"/>
                  <a:ext cx="2071992" cy="826851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600" dirty="0">
                      <a:solidFill>
                        <a:schemeClr val="tx1"/>
                      </a:solidFill>
                      <a:latin typeface="현대하모니 M" panose="02020603020101020101" pitchFamily="18" charset="-127"/>
                      <a:ea typeface="현대하모니 M" panose="02020603020101020101" pitchFamily="18" charset="-127"/>
                    </a:rPr>
                    <a:t>Robot process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600" dirty="0">
                      <a:solidFill>
                        <a:schemeClr val="tx1"/>
                      </a:solidFill>
                      <a:latin typeface="현대하모니 M" panose="02020603020101020101" pitchFamily="18" charset="-127"/>
                      <a:ea typeface="현대하모니 M" panose="02020603020101020101" pitchFamily="18" charset="-127"/>
                    </a:rPr>
                    <a:t>: main system</a:t>
                  </a:r>
                  <a:endParaRPr lang="ko-KR" altLang="en-US" sz="1600" dirty="0">
                    <a:solidFill>
                      <a:schemeClr val="tx1"/>
                    </a:solidFill>
                    <a:latin typeface="현대하모니 M" panose="02020603020101020101" pitchFamily="18" charset="-127"/>
                    <a:ea typeface="현대하모니 M" panose="02020603020101020101" pitchFamily="18" charset="-127"/>
                  </a:endParaRPr>
                </a:p>
              </p:txBody>
            </p:sp>
            <p:sp>
              <p:nvSpPr>
                <p:cNvPr id="7" name="직사각형 6">
                  <a:extLst>
                    <a:ext uri="{FF2B5EF4-FFF2-40B4-BE49-F238E27FC236}">
                      <a16:creationId xmlns:a16="http://schemas.microsoft.com/office/drawing/2014/main" id="{887A3B9A-D63A-FF76-06B8-ED001C01D090}"/>
                    </a:ext>
                  </a:extLst>
                </p:cNvPr>
                <p:cNvSpPr/>
                <p:nvPr/>
              </p:nvSpPr>
              <p:spPr>
                <a:xfrm>
                  <a:off x="570689" y="1963136"/>
                  <a:ext cx="2071992" cy="826851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600" dirty="0">
                      <a:solidFill>
                        <a:schemeClr val="tx1"/>
                      </a:solidFill>
                      <a:latin typeface="현대하모니 M" panose="02020603020101020101" pitchFamily="18" charset="-127"/>
                      <a:ea typeface="현대하모니 M" panose="02020603020101020101" pitchFamily="18" charset="-127"/>
                    </a:rPr>
                    <a:t>Camera process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600" dirty="0">
                      <a:solidFill>
                        <a:schemeClr val="tx1"/>
                      </a:solidFill>
                      <a:latin typeface="현대하모니 M" panose="02020603020101020101" pitchFamily="18" charset="-127"/>
                      <a:ea typeface="현대하모니 M" panose="02020603020101020101" pitchFamily="18" charset="-127"/>
                    </a:rPr>
                    <a:t>: object detection</a:t>
                  </a:r>
                  <a:endParaRPr lang="ko-KR" altLang="en-US" sz="1600" dirty="0">
                    <a:solidFill>
                      <a:schemeClr val="tx1"/>
                    </a:solidFill>
                    <a:latin typeface="현대하모니 M" panose="02020603020101020101" pitchFamily="18" charset="-127"/>
                    <a:ea typeface="현대하모니 M" panose="02020603020101020101" pitchFamily="18" charset="-127"/>
                  </a:endParaRPr>
                </a:p>
              </p:txBody>
            </p:sp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78FE919F-92EF-D509-E8C3-6FEBC48C57B9}"/>
                    </a:ext>
                  </a:extLst>
                </p:cNvPr>
                <p:cNvSpPr/>
                <p:nvPr/>
              </p:nvSpPr>
              <p:spPr>
                <a:xfrm>
                  <a:off x="8953131" y="1963136"/>
                  <a:ext cx="2071992" cy="826851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600" dirty="0">
                      <a:solidFill>
                        <a:schemeClr val="tx1"/>
                      </a:solidFill>
                      <a:latin typeface="현대하모니 M" panose="02020603020101020101" pitchFamily="18" charset="-127"/>
                      <a:ea typeface="현대하모니 M" panose="02020603020101020101" pitchFamily="18" charset="-127"/>
                    </a:rPr>
                    <a:t>Arduino process</a:t>
                  </a:r>
                </a:p>
              </p:txBody>
            </p:sp>
            <p:cxnSp>
              <p:nvCxnSpPr>
                <p:cNvPr id="9" name="직선 화살표 연결선 8">
                  <a:extLst>
                    <a:ext uri="{FF2B5EF4-FFF2-40B4-BE49-F238E27FC236}">
                      <a16:creationId xmlns:a16="http://schemas.microsoft.com/office/drawing/2014/main" id="{AE1849B8-E25F-1B04-0E25-0C29DCBBCEE0}"/>
                    </a:ext>
                  </a:extLst>
                </p:cNvPr>
                <p:cNvCxnSpPr/>
                <p:nvPr/>
              </p:nvCxnSpPr>
              <p:spPr>
                <a:xfrm>
                  <a:off x="2752928" y="2169268"/>
                  <a:ext cx="1692612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직선 화살표 연결선 9">
                  <a:extLst>
                    <a:ext uri="{FF2B5EF4-FFF2-40B4-BE49-F238E27FC236}">
                      <a16:creationId xmlns:a16="http://schemas.microsoft.com/office/drawing/2014/main" id="{C8A77DBE-7688-6081-8EE3-EF60143D6C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756170" y="2480553"/>
                  <a:ext cx="1611549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802A57C6-ABDE-31C3-5D29-7C1DDB1F157B}"/>
                    </a:ext>
                  </a:extLst>
                </p:cNvPr>
                <p:cNvSpPr txBox="1"/>
                <p:nvPr/>
              </p:nvSpPr>
              <p:spPr>
                <a:xfrm>
                  <a:off x="2607051" y="1576145"/>
                  <a:ext cx="2040008" cy="5479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300" dirty="0"/>
                    <a:t>Selected</a:t>
                  </a:r>
                  <a:r>
                    <a:rPr lang="ko-KR" altLang="en-US" sz="1300" dirty="0"/>
                    <a:t> </a:t>
                  </a:r>
                  <a:r>
                    <a:rPr lang="en-US" altLang="ko-KR" sz="1300" dirty="0"/>
                    <a:t>mode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300" dirty="0"/>
                    <a:t>Whether client done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05FA2736-EB5E-8727-E039-97921B81B992}"/>
                    </a:ext>
                  </a:extLst>
                </p:cNvPr>
                <p:cNvSpPr txBox="1"/>
                <p:nvPr/>
              </p:nvSpPr>
              <p:spPr>
                <a:xfrm>
                  <a:off x="2648944" y="2562567"/>
                  <a:ext cx="1936246" cy="29644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300" dirty="0"/>
                    <a:t>Whether robot done</a:t>
                  </a:r>
                </a:p>
              </p:txBody>
            </p:sp>
            <p:cxnSp>
              <p:nvCxnSpPr>
                <p:cNvPr id="13" name="직선 화살표 연결선 12">
                  <a:extLst>
                    <a:ext uri="{FF2B5EF4-FFF2-40B4-BE49-F238E27FC236}">
                      <a16:creationId xmlns:a16="http://schemas.microsoft.com/office/drawing/2014/main" id="{BDECE13A-3C52-4007-7D9C-6A92B7216B58}"/>
                    </a:ext>
                  </a:extLst>
                </p:cNvPr>
                <p:cNvCxnSpPr/>
                <p:nvPr/>
              </p:nvCxnSpPr>
              <p:spPr>
                <a:xfrm>
                  <a:off x="6924915" y="2376561"/>
                  <a:ext cx="1692612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AF5CD54D-025E-D349-6EEE-1AE14A6B267B}"/>
                    </a:ext>
                  </a:extLst>
                </p:cNvPr>
                <p:cNvSpPr txBox="1"/>
                <p:nvPr/>
              </p:nvSpPr>
              <p:spPr>
                <a:xfrm>
                  <a:off x="6663447" y="1719913"/>
                  <a:ext cx="2174436" cy="5479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300" dirty="0"/>
                    <a:t>Whether robot is running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n-US" altLang="ko-KR" sz="1300" dirty="0"/>
                    <a:t>Assigned cabinet index</a:t>
                  </a:r>
                </a:p>
              </p:txBody>
            </p:sp>
          </p:grp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E0C0C4E-DAAF-DBB3-2142-FE5E3CB08204}"/>
                  </a:ext>
                </a:extLst>
              </p:cNvPr>
              <p:cNvSpPr txBox="1"/>
              <p:nvPr/>
            </p:nvSpPr>
            <p:spPr>
              <a:xfrm>
                <a:off x="4505162" y="1597371"/>
                <a:ext cx="6627779" cy="1506964"/>
              </a:xfrm>
              <a:prstGeom prst="rect">
                <a:avLst/>
              </a:prstGeom>
              <a:noFill/>
              <a:ln>
                <a:solidFill>
                  <a:schemeClr val="accent2">
                    <a:lumMod val="75000"/>
                  </a:schemeClr>
                </a:solidFill>
                <a:prstDash val="dash"/>
              </a:ln>
            </p:spPr>
            <p:txBody>
              <a:bodyPr wrap="square" rtlCol="0">
                <a:spAutoFit/>
              </a:bodyPr>
              <a:lstStyle/>
              <a:p>
                <a:endParaRPr lang="ko-KR" altLang="en-US" dirty="0"/>
              </a:p>
            </p:txBody>
          </p:sp>
        </p:grp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B2E5071-8CF6-6367-CCB3-FF1E1206CF39}"/>
              </a:ext>
            </a:extLst>
          </p:cNvPr>
          <p:cNvSpPr txBox="1"/>
          <p:nvPr/>
        </p:nvSpPr>
        <p:spPr>
          <a:xfrm>
            <a:off x="432308" y="3477423"/>
            <a:ext cx="67086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chemeClr val="accent1">
                    <a:lumMod val="60000"/>
                    <a:lumOff val="40000"/>
                  </a:schemeClr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</a:rPr>
              <a:t>Publisher – Subscriber ROS internal communication</a:t>
            </a:r>
            <a:endParaRPr lang="ko-KR" altLang="en-US" sz="1500" dirty="0">
              <a:solidFill>
                <a:schemeClr val="accent1">
                  <a:lumMod val="60000"/>
                  <a:lumOff val="40000"/>
                </a:schemeClr>
              </a:solidFill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A8A1AF-D432-5CCC-4D76-7ECD8FC7A01E}"/>
              </a:ext>
            </a:extLst>
          </p:cNvPr>
          <p:cNvSpPr txBox="1"/>
          <p:nvPr/>
        </p:nvSpPr>
        <p:spPr>
          <a:xfrm>
            <a:off x="4709949" y="3477422"/>
            <a:ext cx="70497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chemeClr val="accent2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</a:rPr>
              <a:t>USB port serial communication</a:t>
            </a:r>
            <a:endParaRPr lang="ko-KR" altLang="en-US" sz="1500" dirty="0">
              <a:solidFill>
                <a:schemeClr val="accent2"/>
              </a:solidFill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740728-C0FA-3043-946E-2B7FE45BE222}"/>
              </a:ext>
            </a:extLst>
          </p:cNvPr>
          <p:cNvSpPr txBox="1"/>
          <p:nvPr/>
        </p:nvSpPr>
        <p:spPr>
          <a:xfrm>
            <a:off x="432308" y="4007241"/>
            <a:ext cx="1150626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Example : shoes </a:t>
            </a:r>
            <a:r>
              <a:rPr lang="en-US" altLang="ko-KR" sz="1500" dirty="0" err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pickin</a:t>
            </a:r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mode</a:t>
            </a:r>
          </a:p>
          <a:p>
            <a:endParaRPr lang="en-US" altLang="ko-KR" sz="15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endParaRPr lang="en-US" altLang="ko-KR" sz="1500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B100A56D-7295-D39C-E894-B7D5D14FBBB7}"/>
              </a:ext>
            </a:extLst>
          </p:cNvPr>
          <p:cNvGrpSpPr/>
          <p:nvPr/>
        </p:nvGrpSpPr>
        <p:grpSpPr>
          <a:xfrm>
            <a:off x="481163" y="4297886"/>
            <a:ext cx="11654613" cy="2268751"/>
            <a:chOff x="537387" y="4418752"/>
            <a:chExt cx="11654613" cy="2268751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B557FFD6-DBB3-243B-6C58-FF84F87C568A}"/>
                </a:ext>
              </a:extLst>
            </p:cNvPr>
            <p:cNvSpPr/>
            <p:nvPr/>
          </p:nvSpPr>
          <p:spPr>
            <a:xfrm>
              <a:off x="537387" y="4714040"/>
              <a:ext cx="1036896" cy="86269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Robot process</a:t>
              </a:r>
              <a:endParaRPr lang="ko-KR" altLang="en-US" sz="1400" dirty="0">
                <a:solidFill>
                  <a:schemeClr val="tx1"/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  <p:pic>
          <p:nvPicPr>
            <p:cNvPr id="25" name="Picture 6" descr="차세대 산업용 로봇, 협동 로봇의 부상 : 네이버 블로그">
              <a:extLst>
                <a:ext uri="{FF2B5EF4-FFF2-40B4-BE49-F238E27FC236}">
                  <a16:creationId xmlns:a16="http://schemas.microsoft.com/office/drawing/2014/main" id="{6A1EC598-9C06-57E7-B992-CF026166E6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33603" y="4418752"/>
              <a:ext cx="1395794" cy="13957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411B02EA-B893-1870-ACB5-D5C80B0585F2}"/>
                </a:ext>
              </a:extLst>
            </p:cNvPr>
            <p:cNvCxnSpPr>
              <a:cxnSpLocks/>
            </p:cNvCxnSpPr>
            <p:nvPr/>
          </p:nvCxnSpPr>
          <p:spPr>
            <a:xfrm>
              <a:off x="1756881" y="5116649"/>
              <a:ext cx="111351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E4BC571-5B53-6319-8255-669102AE3150}"/>
                </a:ext>
              </a:extLst>
            </p:cNvPr>
            <p:cNvSpPr txBox="1"/>
            <p:nvPr/>
          </p:nvSpPr>
          <p:spPr>
            <a:xfrm>
              <a:off x="2732919" y="5741538"/>
              <a:ext cx="2009789" cy="9459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Check empty space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300" dirty="0" err="1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Pickout</a:t>
              </a:r>
              <a:r>
                <a:rPr lang="en-US" altLang="ko-KR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 empty plate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Transfer plate to client</a:t>
              </a:r>
              <a:endParaRPr lang="ko-KR" altLang="en-US" sz="1300" dirty="0">
                <a:latin typeface="현대하모니 L" panose="02020603020101020101" pitchFamily="18" charset="-127"/>
                <a:ea typeface="현대하모니 L" panose="02020603020101020101" pitchFamily="18" charset="-127"/>
              </a:endParaRPr>
            </a:p>
          </p:txBody>
        </p: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BADE6740-16BE-C223-42BA-F3436B11B6B1}"/>
                </a:ext>
              </a:extLst>
            </p:cNvPr>
            <p:cNvCxnSpPr>
              <a:cxnSpLocks/>
            </p:cNvCxnSpPr>
            <p:nvPr/>
          </p:nvCxnSpPr>
          <p:spPr>
            <a:xfrm>
              <a:off x="4354119" y="5143892"/>
              <a:ext cx="1328370" cy="97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53508A04-9A29-2B5B-4A98-014A60C5629A}"/>
                </a:ext>
              </a:extLst>
            </p:cNvPr>
            <p:cNvSpPr/>
            <p:nvPr/>
          </p:nvSpPr>
          <p:spPr>
            <a:xfrm>
              <a:off x="5995789" y="4700652"/>
              <a:ext cx="1036896" cy="86269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Camera process</a:t>
              </a:r>
              <a:endParaRPr lang="ko-KR" altLang="en-US" sz="1400" dirty="0">
                <a:solidFill>
                  <a:schemeClr val="tx1"/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CAAF77D-24E6-B301-B11D-5F58D37972FB}"/>
                </a:ext>
              </a:extLst>
            </p:cNvPr>
            <p:cNvSpPr txBox="1"/>
            <p:nvPr/>
          </p:nvSpPr>
          <p:spPr>
            <a:xfrm>
              <a:off x="5237829" y="5706182"/>
              <a:ext cx="2552816" cy="9459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Receive </a:t>
              </a:r>
              <a:r>
                <a:rPr lang="en-US" altLang="ko-KR" sz="1300" dirty="0" err="1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workdone</a:t>
              </a:r>
              <a:r>
                <a:rPr lang="en-US" altLang="ko-KR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 flag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 </a:t>
              </a:r>
              <a:r>
                <a:rPr lang="en-US" altLang="ko-KR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If completed, detect shoes</a:t>
              </a:r>
              <a:r>
                <a:rPr lang="ko-KR" altLang="en-US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 </a:t>
              </a:r>
              <a:endParaRPr lang="en-US" altLang="ko-KR" sz="1300" dirty="0">
                <a:latin typeface="현대하모니 L" panose="02020603020101020101" pitchFamily="18" charset="-127"/>
                <a:ea typeface="현대하모니 L" panose="02020603020101020101" pitchFamily="18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is</a:t>
              </a:r>
              <a:r>
                <a:rPr lang="ko-KR" altLang="en-US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 </a:t>
              </a:r>
              <a:r>
                <a:rPr lang="en-US" altLang="ko-KR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started</a:t>
              </a:r>
            </a:p>
          </p:txBody>
        </p: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A9AF8B89-1634-EC8E-4F64-4A148DD145CD}"/>
                </a:ext>
              </a:extLst>
            </p:cNvPr>
            <p:cNvCxnSpPr>
              <a:cxnSpLocks/>
            </p:cNvCxnSpPr>
            <p:nvPr/>
          </p:nvCxnSpPr>
          <p:spPr>
            <a:xfrm>
              <a:off x="7451924" y="5145389"/>
              <a:ext cx="14832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BEF01FFE-B68C-0B4F-7A7D-E60E12E307CB}"/>
                </a:ext>
              </a:extLst>
            </p:cNvPr>
            <p:cNvSpPr/>
            <p:nvPr/>
          </p:nvSpPr>
          <p:spPr>
            <a:xfrm>
              <a:off x="9600929" y="4700652"/>
              <a:ext cx="1036896" cy="86269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Robot process</a:t>
              </a:r>
              <a:endParaRPr lang="ko-KR" altLang="en-US" sz="1400" dirty="0">
                <a:solidFill>
                  <a:schemeClr val="tx1"/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C59A721-8E83-B5E8-B502-EB7297502A28}"/>
                </a:ext>
              </a:extLst>
            </p:cNvPr>
            <p:cNvSpPr txBox="1"/>
            <p:nvPr/>
          </p:nvSpPr>
          <p:spPr>
            <a:xfrm>
              <a:off x="7855913" y="5737504"/>
              <a:ext cx="4336087" cy="9459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Receive &amp; wait for a flag whether the user has finished putting the shoes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300" dirty="0">
                  <a:latin typeface="현대하모니 L" panose="02020603020101020101" pitchFamily="18" charset="-127"/>
                  <a:ea typeface="현대하모니 L" panose="02020603020101020101" pitchFamily="18" charset="-127"/>
                </a:rPr>
                <a:t>Put the shoes back in the cabinet when finished</a:t>
              </a:r>
              <a:endParaRPr lang="ko-KR" altLang="en-US" sz="1300" dirty="0">
                <a:latin typeface="현대하모니 L" panose="02020603020101020101" pitchFamily="18" charset="-127"/>
                <a:ea typeface="현대하모니 L" panose="02020603020101020101" pitchFamily="18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B0AA067-E245-CCCF-CA61-915F4818DE76}"/>
              </a:ext>
            </a:extLst>
          </p:cNvPr>
          <p:cNvSpPr txBox="1"/>
          <p:nvPr/>
        </p:nvSpPr>
        <p:spPr>
          <a:xfrm>
            <a:off x="351253" y="1621033"/>
            <a:ext cx="6708664" cy="1798303"/>
          </a:xfrm>
          <a:prstGeom prst="rect">
            <a:avLst/>
          </a:prstGeom>
          <a:noFill/>
          <a:ln>
            <a:solidFill>
              <a:schemeClr val="accent5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8760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63F327-66F1-CD69-BD20-12D35EB842E7}"/>
              </a:ext>
            </a:extLst>
          </p:cNvPr>
          <p:cNvSpPr txBox="1"/>
          <p:nvPr/>
        </p:nvSpPr>
        <p:spPr>
          <a:xfrm>
            <a:off x="263781" y="205853"/>
            <a:ext cx="600366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456704" latinLnBrk="0"/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▣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Camera</a:t>
            </a:r>
            <a:endParaRPr lang="ko-KR" altLang="en-US" sz="2400" dirty="0">
              <a:solidFill>
                <a:prstClr val="black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B6D328E-1757-E6C0-6E16-BE25709D5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521" y="911980"/>
            <a:ext cx="3162936" cy="432048"/>
          </a:xfrm>
          <a:prstGeom prst="roundRect">
            <a:avLst/>
          </a:prstGeom>
          <a:solidFill>
            <a:srgbClr val="015B9A"/>
          </a:solidFill>
          <a:ln w="3175" cap="flat" cmpd="sng" algn="ctr">
            <a:noFill/>
            <a:prstDash val="solid"/>
          </a:ln>
          <a:effectLst>
            <a:outerShdw blurRad="381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18000" rIns="36000" bIns="36000" anchor="ctr"/>
          <a:lstStyle/>
          <a:p>
            <a:pPr algn="ctr"/>
            <a:r>
              <a:rPr lang="en-US" altLang="ko-KR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Object detection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F9A0B2-C0A0-261B-009D-36A58A9649D4}"/>
              </a:ext>
            </a:extLst>
          </p:cNvPr>
          <p:cNvSpPr txBox="1"/>
          <p:nvPr/>
        </p:nvSpPr>
        <p:spPr>
          <a:xfrm>
            <a:off x="366521" y="1500027"/>
            <a:ext cx="11623421" cy="1689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Object detection based on YOLO V5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Training data : 147 images of shoes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opencv</a:t>
            </a:r>
            <a:r>
              <a:rPr lang="ko-KR" altLang="en-US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</a:t>
            </a: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inverse perspective mapping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   : Change frame to top-down view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50B8BE7-2423-018A-8F98-73CFE6AF6F0C}"/>
              </a:ext>
            </a:extLst>
          </p:cNvPr>
          <p:cNvGrpSpPr/>
          <p:nvPr/>
        </p:nvGrpSpPr>
        <p:grpSpPr>
          <a:xfrm>
            <a:off x="728287" y="3345784"/>
            <a:ext cx="6782121" cy="2676687"/>
            <a:chOff x="366522" y="3211411"/>
            <a:chExt cx="8559183" cy="322021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A617CF2-505F-FA7C-3CF5-53314E66F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6522" y="3211411"/>
              <a:ext cx="4275766" cy="3220211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2F6ED86-D953-B200-A13E-A632CBCEF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42289" y="3211411"/>
              <a:ext cx="4283416" cy="3220211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65925BB-0157-9E58-B67F-F17155A25D05}"/>
              </a:ext>
            </a:extLst>
          </p:cNvPr>
          <p:cNvSpPr txBox="1"/>
          <p:nvPr/>
        </p:nvSpPr>
        <p:spPr>
          <a:xfrm>
            <a:off x="729465" y="6123398"/>
            <a:ext cx="1043522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b="1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[</a:t>
            </a:r>
            <a:r>
              <a:rPr lang="ko-KR" altLang="en-US" sz="1300" b="1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</a:t>
            </a:r>
            <a:r>
              <a:rPr lang="en-US" altLang="ko-KR" sz="1300" b="1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frame with inverse perspective mapping</a:t>
            </a:r>
            <a:r>
              <a:rPr lang="ko-KR" altLang="en-US" sz="1300" b="1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</a:t>
            </a:r>
            <a:r>
              <a:rPr lang="en-US" altLang="ko-KR" sz="1300" b="1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]</a:t>
            </a:r>
            <a:endParaRPr lang="ko-KR" altLang="en-US" sz="1300" b="1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C96DD9D-A9A6-7351-7718-B8E14BF8DC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"/>
          <a:stretch/>
        </p:blipFill>
        <p:spPr>
          <a:xfrm>
            <a:off x="7510408" y="3345784"/>
            <a:ext cx="3644008" cy="267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048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653991C6-CDB1-CBBA-6288-FD3A7B927E96}"/>
              </a:ext>
            </a:extLst>
          </p:cNvPr>
          <p:cNvSpPr txBox="1"/>
          <p:nvPr/>
        </p:nvSpPr>
        <p:spPr>
          <a:xfrm>
            <a:off x="263781" y="205853"/>
            <a:ext cx="600366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456704" latinLnBrk="0"/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▣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Robot</a:t>
            </a:r>
            <a:endParaRPr lang="ko-KR" altLang="en-US" sz="2400" dirty="0">
              <a:solidFill>
                <a:prstClr val="black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37" name="AutoShape 2">
            <a:extLst>
              <a:ext uri="{FF2B5EF4-FFF2-40B4-BE49-F238E27FC236}">
                <a16:creationId xmlns:a16="http://schemas.microsoft.com/office/drawing/2014/main" id="{858ECF7C-27BF-463E-3DA8-EAB2448B65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521" y="911980"/>
            <a:ext cx="3162936" cy="432048"/>
          </a:xfrm>
          <a:prstGeom prst="roundRect">
            <a:avLst/>
          </a:prstGeom>
          <a:solidFill>
            <a:srgbClr val="015B9A"/>
          </a:solidFill>
          <a:ln w="3175" cap="flat" cmpd="sng" algn="ctr">
            <a:noFill/>
            <a:prstDash val="solid"/>
          </a:ln>
          <a:effectLst>
            <a:outerShdw blurRad="381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18000" rIns="36000" bIns="36000" anchor="ctr"/>
          <a:lstStyle/>
          <a:p>
            <a:pPr algn="ctr"/>
            <a:r>
              <a:rPr lang="en-US" altLang="ko-KR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Robot manipulation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DB7B8DF-D273-69E2-F1B2-F74F3644B762}"/>
              </a:ext>
            </a:extLst>
          </p:cNvPr>
          <p:cNvSpPr txBox="1"/>
          <p:nvPr/>
        </p:nvSpPr>
        <p:spPr>
          <a:xfrm>
            <a:off x="366521" y="1500027"/>
            <a:ext cx="11623421" cy="1274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Instability for path setting with absolute, relative coordinate </a:t>
            </a: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  <a:sym typeface="Wingdings" panose="05000000000000000000" pitchFamily="2" charset="2"/>
              </a:rPr>
              <a:t> determined to use joint command</a:t>
            </a:r>
            <a:endParaRPr lang="en-US" altLang="ko-KR" dirty="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Organized system to save the joint commands required for each path planning and sequentially applied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Example)</a:t>
            </a:r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BC75C2F2-765C-26DC-A7E8-7ABCE6F55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15" y="2846206"/>
            <a:ext cx="6824615" cy="3913206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89532B5-CAC4-97B0-5B65-56E78163D4E9}"/>
              </a:ext>
            </a:extLst>
          </p:cNvPr>
          <p:cNvSpPr txBox="1"/>
          <p:nvPr/>
        </p:nvSpPr>
        <p:spPr>
          <a:xfrm>
            <a:off x="716615" y="2846207"/>
            <a:ext cx="6824614" cy="1335376"/>
          </a:xfrm>
          <a:prstGeom prst="rect">
            <a:avLst/>
          </a:prstGeom>
          <a:noFill/>
          <a:ln w="12700">
            <a:solidFill>
              <a:schemeClr val="tx2">
                <a:lumMod val="7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7F30DE4-732F-E7B5-EC9A-9EB1999B9CFA}"/>
              </a:ext>
            </a:extLst>
          </p:cNvPr>
          <p:cNvSpPr txBox="1"/>
          <p:nvPr/>
        </p:nvSpPr>
        <p:spPr>
          <a:xfrm>
            <a:off x="8902557" y="3031259"/>
            <a:ext cx="6174770" cy="40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Path planning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2174945-4DFB-B930-5632-461EE9662233}"/>
              </a:ext>
            </a:extLst>
          </p:cNvPr>
          <p:cNvSpPr txBox="1"/>
          <p:nvPr/>
        </p:nvSpPr>
        <p:spPr>
          <a:xfrm>
            <a:off x="7694070" y="4319256"/>
            <a:ext cx="4111635" cy="77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Unit conversion of degree value to radian for each joint command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23A8B66-40CE-1B80-CD58-EEA598E81225}"/>
              </a:ext>
            </a:extLst>
          </p:cNvPr>
          <p:cNvSpPr txBox="1"/>
          <p:nvPr/>
        </p:nvSpPr>
        <p:spPr>
          <a:xfrm>
            <a:off x="7811947" y="5889207"/>
            <a:ext cx="3751191" cy="731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Apply actual commands to the robot based on the converted value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CFDC2C3-CAA2-8D88-C660-FBC0C42DB9AA}"/>
              </a:ext>
            </a:extLst>
          </p:cNvPr>
          <p:cNvSpPr txBox="1"/>
          <p:nvPr/>
        </p:nvSpPr>
        <p:spPr>
          <a:xfrm>
            <a:off x="716614" y="5316770"/>
            <a:ext cx="6824614" cy="1483738"/>
          </a:xfrm>
          <a:prstGeom prst="rect">
            <a:avLst/>
          </a:prstGeom>
          <a:noFill/>
          <a:ln w="12700">
            <a:solidFill>
              <a:schemeClr val="tx2">
                <a:lumMod val="7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52EFBE9-72AA-1CD4-E6BB-E5BE8BC77B06}"/>
              </a:ext>
            </a:extLst>
          </p:cNvPr>
          <p:cNvSpPr txBox="1"/>
          <p:nvPr/>
        </p:nvSpPr>
        <p:spPr>
          <a:xfrm>
            <a:off x="716614" y="4210694"/>
            <a:ext cx="6824614" cy="1034157"/>
          </a:xfrm>
          <a:prstGeom prst="rect">
            <a:avLst/>
          </a:prstGeom>
          <a:noFill/>
          <a:ln w="12700">
            <a:solidFill>
              <a:schemeClr val="tx2">
                <a:lumMod val="75000"/>
              </a:schemeClr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8" name="화살표: 갈매기형 수장 57">
            <a:extLst>
              <a:ext uri="{FF2B5EF4-FFF2-40B4-BE49-F238E27FC236}">
                <a16:creationId xmlns:a16="http://schemas.microsoft.com/office/drawing/2014/main" id="{472F89A7-5EC9-FE03-C08B-C1757301B909}"/>
              </a:ext>
            </a:extLst>
          </p:cNvPr>
          <p:cNvSpPr/>
          <p:nvPr/>
        </p:nvSpPr>
        <p:spPr>
          <a:xfrm rot="5400000">
            <a:off x="9368750" y="3391844"/>
            <a:ext cx="545293" cy="1011329"/>
          </a:xfrm>
          <a:prstGeom prst="chevr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9" name="화살표: 갈매기형 수장 58">
            <a:extLst>
              <a:ext uri="{FF2B5EF4-FFF2-40B4-BE49-F238E27FC236}">
                <a16:creationId xmlns:a16="http://schemas.microsoft.com/office/drawing/2014/main" id="{C6416880-F8C2-271F-B6C5-96534C7E8A17}"/>
              </a:ext>
            </a:extLst>
          </p:cNvPr>
          <p:cNvSpPr/>
          <p:nvPr/>
        </p:nvSpPr>
        <p:spPr>
          <a:xfrm rot="5400000">
            <a:off x="9368750" y="5011833"/>
            <a:ext cx="545293" cy="1011329"/>
          </a:xfrm>
          <a:prstGeom prst="chevr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044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E3BFFD-604C-A57C-E451-455AC38A0A8A}"/>
              </a:ext>
            </a:extLst>
          </p:cNvPr>
          <p:cNvSpPr txBox="1"/>
          <p:nvPr/>
        </p:nvSpPr>
        <p:spPr>
          <a:xfrm>
            <a:off x="263781" y="205853"/>
            <a:ext cx="6003667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defTabSz="456704" latinLnBrk="0"/>
            <a:r>
              <a:rPr lang="ko-KR" altLang="en-US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▣ </a:t>
            </a:r>
            <a:r>
              <a:rPr lang="en-US" altLang="ko-KR" sz="2400" dirty="0">
                <a:solidFill>
                  <a:prstClr val="black"/>
                </a:solidFill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Robot manipulation</a:t>
            </a:r>
            <a:endParaRPr lang="ko-KR" altLang="en-US" sz="2400" dirty="0">
              <a:solidFill>
                <a:prstClr val="black"/>
              </a:solidFill>
              <a:latin typeface="현대하모니 L" panose="02020603020101020101" pitchFamily="18" charset="-127"/>
              <a:ea typeface="현대하모니 L" panose="02020603020101020101" pitchFamily="18" charset="-127"/>
              <a:cs typeface="함초롬바탕" panose="02030604000101010101" pitchFamily="18" charset="-127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2B45CF9-2A99-E278-EF37-084D6F38A0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3781" y="983899"/>
            <a:ext cx="3162936" cy="432048"/>
          </a:xfrm>
          <a:prstGeom prst="roundRect">
            <a:avLst/>
          </a:prstGeom>
          <a:solidFill>
            <a:srgbClr val="015B9A"/>
          </a:solidFill>
          <a:ln w="3175" cap="flat" cmpd="sng" algn="ctr">
            <a:noFill/>
            <a:prstDash val="solid"/>
          </a:ln>
          <a:effectLst>
            <a:outerShdw blurRad="381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18000" rIns="36000" bIns="36000" anchor="ctr"/>
          <a:lstStyle/>
          <a:p>
            <a:pPr algn="ctr"/>
            <a:r>
              <a:rPr lang="en-US" altLang="ko-KR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Original manipulation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5FDB1FE-3E6F-F8D2-2BCC-05482E67BB06}"/>
              </a:ext>
            </a:extLst>
          </p:cNvPr>
          <p:cNvCxnSpPr>
            <a:cxnSpLocks/>
          </p:cNvCxnSpPr>
          <p:nvPr/>
        </p:nvCxnSpPr>
        <p:spPr>
          <a:xfrm>
            <a:off x="5794624" y="983899"/>
            <a:ext cx="0" cy="5779213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AutoShape 2">
            <a:extLst>
              <a:ext uri="{FF2B5EF4-FFF2-40B4-BE49-F238E27FC236}">
                <a16:creationId xmlns:a16="http://schemas.microsoft.com/office/drawing/2014/main" id="{F7E3815B-1C7D-FCF2-486B-753BB1D4E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5313" y="983899"/>
            <a:ext cx="3162936" cy="432048"/>
          </a:xfrm>
          <a:prstGeom prst="roundRect">
            <a:avLst/>
          </a:prstGeom>
          <a:solidFill>
            <a:srgbClr val="015B9A"/>
          </a:solidFill>
          <a:ln w="3175" cap="flat" cmpd="sng" algn="ctr">
            <a:noFill/>
            <a:prstDash val="solid"/>
          </a:ln>
          <a:effectLst>
            <a:outerShdw blurRad="38100" dist="38100" dir="2700000" algn="tl" rotWithShape="0">
              <a:prstClr val="black">
                <a:alpha val="40000"/>
              </a:prstClr>
            </a:outerShdw>
          </a:effectLst>
        </p:spPr>
        <p:txBody>
          <a:bodyPr lIns="36000" tIns="18000" rIns="36000" bIns="36000" anchor="ctr"/>
          <a:lstStyle/>
          <a:p>
            <a:pPr algn="ctr"/>
            <a:r>
              <a:rPr lang="en-US" altLang="ko-KR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현대하모니 L" panose="02020603020101020101" pitchFamily="18" charset="-127"/>
                <a:ea typeface="현대하모니 L" panose="02020603020101020101" pitchFamily="18" charset="-127"/>
                <a:cs typeface="함초롬바탕" panose="02030604000101010101" pitchFamily="18" charset="-127"/>
              </a:rPr>
              <a:t>Changed manipulation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AF666F4-3B5C-1A06-0826-49F29F8D5E59}"/>
              </a:ext>
            </a:extLst>
          </p:cNvPr>
          <p:cNvGrpSpPr/>
          <p:nvPr/>
        </p:nvGrpSpPr>
        <p:grpSpPr>
          <a:xfrm>
            <a:off x="423672" y="3006646"/>
            <a:ext cx="5060372" cy="3453146"/>
            <a:chOff x="1222628" y="3059372"/>
            <a:chExt cx="3314135" cy="364023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3F861EF-4E17-E23D-75E9-DE5D63D9F512}"/>
                </a:ext>
              </a:extLst>
            </p:cNvPr>
            <p:cNvSpPr/>
            <p:nvPr/>
          </p:nvSpPr>
          <p:spPr>
            <a:xfrm>
              <a:off x="1222629" y="3059372"/>
              <a:ext cx="3234852" cy="60439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5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Command to robot</a:t>
              </a:r>
              <a:endParaRPr lang="ko-KR" altLang="en-US" sz="1500" dirty="0">
                <a:solidFill>
                  <a:schemeClr val="tx1"/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468B163-4559-2E49-BE1D-0F6AA4C032DF}"/>
                </a:ext>
              </a:extLst>
            </p:cNvPr>
            <p:cNvSpPr/>
            <p:nvPr/>
          </p:nvSpPr>
          <p:spPr>
            <a:xfrm>
              <a:off x="1222629" y="4386417"/>
              <a:ext cx="3234852" cy="73978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5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Update RVIZ state with corresponding command</a:t>
              </a:r>
              <a:endParaRPr lang="ko-KR" altLang="en-US" sz="1500" dirty="0">
                <a:solidFill>
                  <a:schemeClr val="tx1"/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  <p:sp>
          <p:nvSpPr>
            <p:cNvPr id="14" name="화살표: 갈매기형 수장 13">
              <a:extLst>
                <a:ext uri="{FF2B5EF4-FFF2-40B4-BE49-F238E27FC236}">
                  <a16:creationId xmlns:a16="http://schemas.microsoft.com/office/drawing/2014/main" id="{0B0F03BA-84ED-103A-097B-A2A5A3EF3545}"/>
                </a:ext>
              </a:extLst>
            </p:cNvPr>
            <p:cNvSpPr/>
            <p:nvPr/>
          </p:nvSpPr>
          <p:spPr>
            <a:xfrm rot="5400000">
              <a:off x="2601617" y="5184881"/>
              <a:ext cx="476874" cy="645958"/>
            </a:xfrm>
            <a:prstGeom prst="chevron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733DCB1-F6B7-8FB4-3CFE-300CE2AEB6EE}"/>
                </a:ext>
              </a:extLst>
            </p:cNvPr>
            <p:cNvSpPr/>
            <p:nvPr/>
          </p:nvSpPr>
          <p:spPr>
            <a:xfrm>
              <a:off x="1222628" y="5828367"/>
              <a:ext cx="3314135" cy="87123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5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Compare current &amp; RVIZ state</a:t>
              </a:r>
            </a:p>
            <a:p>
              <a:pPr marL="285750" indent="-285750" algn="ctr">
                <a:lnSpc>
                  <a:spcPct val="150000"/>
                </a:lnSpc>
                <a:buFontTx/>
                <a:buChar char="-"/>
              </a:pPr>
              <a:r>
                <a:rPr lang="en-US" altLang="ko-KR" sz="15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Apply next command if  difference</a:t>
              </a:r>
              <a:r>
                <a:rPr lang="ko-KR" altLang="en-US" sz="15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 </a:t>
              </a:r>
              <a:r>
                <a:rPr lang="en-US" altLang="ko-KR" sz="15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&lt; tolerance</a:t>
              </a:r>
              <a:endParaRPr lang="ko-KR" altLang="en-US" sz="1500" dirty="0">
                <a:solidFill>
                  <a:schemeClr val="tx1"/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94C64131-461C-33F0-4556-F6354B269A54}"/>
              </a:ext>
            </a:extLst>
          </p:cNvPr>
          <p:cNvGrpSpPr/>
          <p:nvPr/>
        </p:nvGrpSpPr>
        <p:grpSpPr>
          <a:xfrm>
            <a:off x="7100828" y="3036280"/>
            <a:ext cx="3234852" cy="3508784"/>
            <a:chOff x="7008478" y="1732328"/>
            <a:chExt cx="3234852" cy="3508784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CE57C6B-62FE-8041-30F5-1085A951E517}"/>
                </a:ext>
              </a:extLst>
            </p:cNvPr>
            <p:cNvSpPr/>
            <p:nvPr/>
          </p:nvSpPr>
          <p:spPr>
            <a:xfrm>
              <a:off x="7008478" y="1732328"/>
              <a:ext cx="3234852" cy="60439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5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Command to robot</a:t>
              </a:r>
              <a:endParaRPr lang="ko-KR" altLang="en-US" sz="1500" dirty="0">
                <a:solidFill>
                  <a:schemeClr val="tx1"/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  <p:sp>
          <p:nvSpPr>
            <p:cNvPr id="20" name="화살표: 갈매기형 수장 19">
              <a:extLst>
                <a:ext uri="{FF2B5EF4-FFF2-40B4-BE49-F238E27FC236}">
                  <a16:creationId xmlns:a16="http://schemas.microsoft.com/office/drawing/2014/main" id="{754A812F-C43F-3ADB-551F-C16562DA6050}"/>
                </a:ext>
              </a:extLst>
            </p:cNvPr>
            <p:cNvSpPr/>
            <p:nvPr/>
          </p:nvSpPr>
          <p:spPr>
            <a:xfrm rot="5400000">
              <a:off x="8369898" y="2262852"/>
              <a:ext cx="451869" cy="870393"/>
            </a:xfrm>
            <a:prstGeom prst="chevron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0">
                <a:solidFill>
                  <a:schemeClr val="tx1"/>
                </a:solidFill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8C6CADAB-9583-E0DB-0CB6-9FCFE69985AF}"/>
                </a:ext>
              </a:extLst>
            </p:cNvPr>
            <p:cNvSpPr/>
            <p:nvPr/>
          </p:nvSpPr>
          <p:spPr>
            <a:xfrm>
              <a:off x="7008478" y="3059373"/>
              <a:ext cx="3234852" cy="73978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5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Self judgment of whether the command has completed</a:t>
              </a:r>
              <a:endParaRPr lang="ko-KR" altLang="en-US" sz="1500" dirty="0">
                <a:solidFill>
                  <a:schemeClr val="tx1"/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  <p:sp>
          <p:nvSpPr>
            <p:cNvPr id="22" name="화살표: 갈매기형 수장 21">
              <a:extLst>
                <a:ext uri="{FF2B5EF4-FFF2-40B4-BE49-F238E27FC236}">
                  <a16:creationId xmlns:a16="http://schemas.microsoft.com/office/drawing/2014/main" id="{DB3EEED2-2312-3BED-B8AB-9B9269120B1D}"/>
                </a:ext>
              </a:extLst>
            </p:cNvPr>
            <p:cNvSpPr/>
            <p:nvPr/>
          </p:nvSpPr>
          <p:spPr>
            <a:xfrm rot="5400000">
              <a:off x="8369898" y="3715063"/>
              <a:ext cx="451869" cy="870393"/>
            </a:xfrm>
            <a:prstGeom prst="chevron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0">
                <a:solidFill>
                  <a:schemeClr val="tx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1D2C2086-623C-8C2A-E4C2-709FFE557920}"/>
                </a:ext>
              </a:extLst>
            </p:cNvPr>
            <p:cNvSpPr/>
            <p:nvPr/>
          </p:nvSpPr>
          <p:spPr>
            <a:xfrm>
              <a:off x="7008478" y="4501323"/>
              <a:ext cx="3234852" cy="73978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500" dirty="0">
                  <a:solidFill>
                    <a:schemeClr val="tx1"/>
                  </a:solidFill>
                  <a:latin typeface="현대하모니 M" panose="02020603020101020101" pitchFamily="18" charset="-127"/>
                  <a:ea typeface="현대하모니 M" panose="02020603020101020101" pitchFamily="18" charset="-127"/>
                </a:rPr>
                <a:t>If judged to be complete, next command is applied</a:t>
              </a:r>
              <a:endParaRPr lang="ko-KR" altLang="en-US" sz="1500" dirty="0">
                <a:solidFill>
                  <a:schemeClr val="tx1"/>
                </a:solidFill>
                <a:latin typeface="현대하모니 M" panose="02020603020101020101" pitchFamily="18" charset="-127"/>
                <a:ea typeface="현대하모니 M" panose="02020603020101020101" pitchFamily="18" charset="-127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2C7FD21-777C-0E63-E4BB-0EEBB0B9550A}"/>
              </a:ext>
            </a:extLst>
          </p:cNvPr>
          <p:cNvSpPr txBox="1"/>
          <p:nvPr/>
        </p:nvSpPr>
        <p:spPr>
          <a:xfrm>
            <a:off x="263781" y="1415947"/>
            <a:ext cx="5380155" cy="1045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Long time consumed for RVIZ update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Problem with the next command taking too long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4F256F0-63BA-906D-9CC7-8C457A770E10}"/>
              </a:ext>
            </a:extLst>
          </p:cNvPr>
          <p:cNvSpPr txBox="1"/>
          <p:nvPr/>
        </p:nvSpPr>
        <p:spPr>
          <a:xfrm>
            <a:off x="5945313" y="1415947"/>
            <a:ext cx="6056186" cy="1568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Sequential command applying got faster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latin typeface="현대하모니 L" panose="02020603020101020101" pitchFamily="18" charset="-127"/>
                <a:ea typeface="현대하모니 L" panose="02020603020101020101" pitchFamily="18" charset="-127"/>
              </a:rPr>
              <a:t>Slowing down problem as ROS running time increases still exists</a:t>
            </a:r>
          </a:p>
        </p:txBody>
      </p:sp>
      <p:sp>
        <p:nvSpPr>
          <p:cNvPr id="2" name="화살표: 갈매기형 수장 1">
            <a:extLst>
              <a:ext uri="{FF2B5EF4-FFF2-40B4-BE49-F238E27FC236}">
                <a16:creationId xmlns:a16="http://schemas.microsoft.com/office/drawing/2014/main" id="{B1D1FF5B-C2C4-EE1C-5B11-8E678394B7E0}"/>
              </a:ext>
            </a:extLst>
          </p:cNvPr>
          <p:cNvSpPr/>
          <p:nvPr/>
        </p:nvSpPr>
        <p:spPr>
          <a:xfrm rot="5400000">
            <a:off x="2667147" y="3451171"/>
            <a:ext cx="452366" cy="986317"/>
          </a:xfrm>
          <a:prstGeom prst="chevron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41890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u6mI3UciUuZyJerjjg5hw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11799</TotalTime>
  <Words>575</Words>
  <Application>Microsoft Office PowerPoint</Application>
  <PresentationFormat>와이드스크린</PresentationFormat>
  <Paragraphs>140</Paragraphs>
  <Slides>13</Slides>
  <Notes>6</Notes>
  <HiddenSlides>0</HiddenSlides>
  <MMClips>2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Arial</vt:lpstr>
      <vt:lpstr>Cambria Math</vt:lpstr>
      <vt:lpstr>현대하모니 M</vt:lpstr>
      <vt:lpstr>현대하모니 L</vt:lpstr>
      <vt:lpstr>맑은 고딕</vt:lpstr>
      <vt:lpstr>현대하모니 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송태웅</dc:creator>
  <cp:lastModifiedBy>hanmu0917@naver.com</cp:lastModifiedBy>
  <cp:revision>799</cp:revision>
  <dcterms:created xsi:type="dcterms:W3CDTF">2023-02-24T09:29:18Z</dcterms:created>
  <dcterms:modified xsi:type="dcterms:W3CDTF">2023-06-13T14:29:34Z</dcterms:modified>
</cp:coreProperties>
</file>

<file path=docProps/thumbnail.jpeg>
</file>